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80" r:id="rId4"/>
    <p:sldId id="269" r:id="rId5"/>
    <p:sldId id="270" r:id="rId6"/>
    <p:sldId id="281" r:id="rId7"/>
    <p:sldId id="271" r:id="rId8"/>
    <p:sldId id="272" r:id="rId9"/>
    <p:sldId id="273" r:id="rId10"/>
    <p:sldId id="27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43"/>
  </p:normalViewPr>
  <p:slideViewPr>
    <p:cSldViewPr snapToGrid="0" snapToObjects="1">
      <p:cViewPr varScale="1">
        <p:scale>
          <a:sx n="127" d="100"/>
          <a:sy n="127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A76BB-8A8D-3A4E-AC68-1D8CF4404CDC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EAD1C-315D-2543-B0A1-213E79E65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4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why does it </a:t>
            </a:r>
            <a:r>
              <a:rPr lang="en-US" dirty="0" err="1" smtClean="0"/>
              <a:t>happends</a:t>
            </a:r>
            <a:r>
              <a:rPr lang="en-US" dirty="0" smtClean="0"/>
              <a:t>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4DCFA-49D2-4C49-AE9F-CCB1F628E7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02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36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64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270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16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36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547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596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Релизы браузеров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4DCF1-93C0-4D3F-A593-CB8BF9E71DB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23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2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1544" y="476672"/>
            <a:ext cx="8390275" cy="810090"/>
          </a:xfrm>
          <a:prstGeom prst="rect">
            <a:avLst/>
          </a:prstGeom>
        </p:spPr>
        <p:txBody>
          <a:bodyPr/>
          <a:lstStyle>
            <a:lvl1pPr algn="l">
              <a:defRPr sz="2025" baseline="0">
                <a:latin typeface="PT Sans" pitchFamily="34" charset="-52"/>
              </a:defRPr>
            </a:lvl1pPr>
          </a:lstStyle>
          <a:p>
            <a:r>
              <a:rPr lang="ru-RU" dirty="0" smtClean="0"/>
              <a:t>Заголовок слайда, не пишите много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540" y="1268760"/>
            <a:ext cx="8390274" cy="5112568"/>
          </a:xfrm>
          <a:prstGeom prst="rect">
            <a:avLst/>
          </a:prstGeom>
        </p:spPr>
        <p:txBody>
          <a:bodyPr/>
          <a:lstStyle>
            <a:lvl1pPr marL="192872" indent="-192872">
              <a:buFont typeface="Calibri" pitchFamily="34" charset="0"/>
              <a:buChar char="―"/>
              <a:defRPr sz="1350">
                <a:latin typeface="PT Sans" pitchFamily="34" charset="-52"/>
              </a:defRPr>
            </a:lvl1pPr>
            <a:lvl2pPr marL="417889" indent="-160727">
              <a:buFont typeface="Arial" panose="020B0604020202020204" pitchFamily="34" charset="0"/>
              <a:buChar char="•"/>
              <a:defRPr sz="1238">
                <a:latin typeface="PT Sans" pitchFamily="34" charset="-52"/>
              </a:defRPr>
            </a:lvl2pPr>
            <a:lvl3pPr marL="642905" indent="-128582">
              <a:buFont typeface="PT Sans" panose="020B0503020203020204" pitchFamily="34" charset="-52"/>
              <a:buChar char="—"/>
              <a:defRPr sz="1125">
                <a:latin typeface="PT Sans" pitchFamily="34" charset="-52"/>
              </a:defRPr>
            </a:lvl3pPr>
            <a:lvl4pPr marL="900068" indent="-128582">
              <a:buFont typeface="PT Sans" panose="020B0503020203020204" pitchFamily="34" charset="-52"/>
              <a:buChar char="—"/>
              <a:defRPr sz="1125">
                <a:latin typeface="PT Sans" pitchFamily="34" charset="-52"/>
              </a:defRPr>
            </a:lvl4pPr>
            <a:lvl5pPr marL="1157230" indent="-128582">
              <a:buFont typeface="PT Sans" panose="020B0503020203020204" pitchFamily="34" charset="-52"/>
              <a:buChar char="—"/>
              <a:defRPr sz="1125">
                <a:latin typeface="PT Sans" pitchFamily="34" charset="-52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1573" y="6304243"/>
            <a:ext cx="4189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rgbClr val="333333"/>
                </a:solidFill>
                <a:latin typeface="PT Sans" pitchFamily="34" charset="-52"/>
              </a:defRPr>
            </a:lvl1pPr>
          </a:lstStyle>
          <a:p>
            <a:fld id="{98086CEC-D17D-4AB5-89E8-C202B65F74C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02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3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6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43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4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7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8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70B4-D0EF-264D-A7BD-7114FA586D4A}" type="datetimeFigureOut">
              <a:rPr lang="ru-RU" smtClean="0"/>
              <a:t>04.02.16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D696-5E86-A748-B40C-A5C59B65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7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B21117"/>
              </a:gs>
              <a:gs pos="100000">
                <a:srgbClr val="CC171E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" name="Прямоугольник 14"/>
          <p:cNvSpPr/>
          <p:nvPr/>
        </p:nvSpPr>
        <p:spPr>
          <a:xfrm>
            <a:off x="1028703" y="5490082"/>
            <a:ext cx="3636169" cy="400050"/>
          </a:xfrm>
          <a:prstGeom prst="rect">
            <a:avLst/>
          </a:prstGeom>
          <a:solidFill>
            <a:srgbClr val="C00000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Практический опыт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1124" y="5484029"/>
            <a:ext cx="13595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4664869" y="5751633"/>
            <a:ext cx="81153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95344" y="4829367"/>
            <a:ext cx="28084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IN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966355" y="2624019"/>
            <a:ext cx="75749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5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Искусственный интеллект</a:t>
            </a:r>
            <a:br>
              <a:rPr lang="ru-RU" sz="405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ru-RU" sz="405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для защиты приложений</a:t>
            </a:r>
            <a:endParaRPr lang="en-US" sz="405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25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667" y="2415779"/>
            <a:ext cx="4060424" cy="2134551"/>
          </a:xfrm>
          <a:prstGeom prst="rect">
            <a:avLst/>
          </a:prstGeom>
        </p:spPr>
      </p:pic>
      <p:pic>
        <p:nvPicPr>
          <p:cNvPr id="12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6" y="3390801"/>
            <a:ext cx="519690" cy="519690"/>
          </a:xfrm>
          <a:prstGeom prst="rect">
            <a:avLst/>
          </a:prstGeom>
        </p:spPr>
      </p:pic>
      <p:pic>
        <p:nvPicPr>
          <p:cNvPr id="13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6" y="2635735"/>
            <a:ext cx="519690" cy="519690"/>
          </a:xfrm>
          <a:prstGeom prst="rect">
            <a:avLst/>
          </a:prstGeom>
        </p:spPr>
      </p:pic>
      <p:pic>
        <p:nvPicPr>
          <p:cNvPr id="14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7" y="4899510"/>
            <a:ext cx="519690" cy="519690"/>
          </a:xfrm>
          <a:prstGeom prst="rect">
            <a:avLst/>
          </a:prstGeom>
        </p:spPr>
      </p:pic>
      <p:pic>
        <p:nvPicPr>
          <p:cNvPr id="15" name="Рисунок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6" y="1737396"/>
            <a:ext cx="519690" cy="519690"/>
          </a:xfrm>
          <a:prstGeom prst="rect">
            <a:avLst/>
          </a:prstGeom>
        </p:spPr>
      </p:pic>
      <p:pic>
        <p:nvPicPr>
          <p:cNvPr id="16" name="Рисунок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6" y="4159243"/>
            <a:ext cx="519690" cy="5196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15194" y="2400046"/>
            <a:ext cx="3157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Самообучаемая модель поведения пользователя для защиты от 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веб-</a:t>
            </a:r>
            <a:r>
              <a:rPr lang="ru-RU" dirty="0" err="1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фрода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5194" y="1467922"/>
            <a:ext cx="3157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Корреляции и </a:t>
            </a:r>
            <a:r>
              <a:rPr lang="ru-RU" dirty="0" err="1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приоритезация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событий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акцент на основных угрозах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191" y="4762233"/>
            <a:ext cx="3233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Встроенный модуль 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динамического тестирования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 безопасности приложений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5194" y="3302230"/>
            <a:ext cx="3157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Виртуальные </a:t>
            </a:r>
            <a:r>
              <a:rPr lang="ru-RU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патчи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 (вместе с </a:t>
            </a:r>
            <a:r>
              <a:rPr lang="en-US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PT Application Inspector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5193" y="3902053"/>
            <a:ext cx="3157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Анализ содержимого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и пассивный сканер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95186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85725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B21117"/>
              </a:gs>
              <a:gs pos="100000">
                <a:srgbClr val="CC171E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3837131" y="6223517"/>
            <a:ext cx="13277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-4692983" y="5811929"/>
            <a:ext cx="81153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643651" y="5611904"/>
            <a:ext cx="3636169" cy="400050"/>
          </a:xfrm>
          <a:prstGeom prst="rect">
            <a:avLst/>
          </a:prstGeom>
          <a:solidFill>
            <a:srgbClr val="C00000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590" y="5747306"/>
            <a:ext cx="3436144" cy="1480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43650" y="2915290"/>
            <a:ext cx="363617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95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47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#1: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изменений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8564" y="2301682"/>
            <a:ext cx="2014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BD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Netscape Navigator</a:t>
            </a:r>
            <a:endParaRPr lang="ru-RU" dirty="0">
              <a:solidFill>
                <a:srgbClr val="A0BD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3" y="2039847"/>
            <a:ext cx="6426085" cy="9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6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#1: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изменений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8564" y="2301682"/>
            <a:ext cx="185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BD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Netscape</a:t>
            </a:r>
            <a:r>
              <a:rPr lang="en-US" sz="1500" dirty="0">
                <a:solidFill>
                  <a:srgbClr val="A0BD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Navigator</a:t>
            </a:r>
            <a:endParaRPr lang="ru-RU" sz="1500" dirty="0">
              <a:solidFill>
                <a:srgbClr val="A0BD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3" y="2039847"/>
            <a:ext cx="6426085" cy="951400"/>
          </a:xfrm>
          <a:prstGeom prst="rect">
            <a:avLst/>
          </a:prstGeom>
        </p:spPr>
      </p:pic>
      <p:pic>
        <p:nvPicPr>
          <p:cNvPr id="13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525" y="3540030"/>
            <a:ext cx="6318760" cy="951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938563" y="3812682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C0504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Google </a:t>
            </a:r>
            <a:r>
              <a:rPr lang="en-US" dirty="0">
                <a:solidFill>
                  <a:srgbClr val="C0504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Chrome</a:t>
            </a:r>
            <a:endParaRPr lang="ru-RU" dirty="0">
              <a:solidFill>
                <a:srgbClr val="C0504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8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#1: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это не предел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8564" y="2301682"/>
            <a:ext cx="17046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A0BD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Netscape Navigator</a:t>
            </a:r>
            <a:endParaRPr lang="ru-RU" sz="1500" dirty="0">
              <a:solidFill>
                <a:srgbClr val="A0BD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3" y="2039847"/>
            <a:ext cx="6426085" cy="9514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5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525" y="3540030"/>
            <a:ext cx="6318760" cy="951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38563" y="3812682"/>
            <a:ext cx="14014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C0504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Google Chrome</a:t>
            </a:r>
            <a:endParaRPr lang="ru-RU" sz="1500" dirty="0">
              <a:solidFill>
                <a:srgbClr val="C0504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1454" y="2039847"/>
            <a:ext cx="8512883" cy="284930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TextBox 17"/>
          <p:cNvSpPr txBox="1"/>
          <p:nvPr/>
        </p:nvSpPr>
        <p:spPr>
          <a:xfrm>
            <a:off x="2557139" y="1727151"/>
            <a:ext cx="4024365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May’11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Deployment Stats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(production hosts &amp; environment only)</a:t>
            </a:r>
          </a:p>
          <a:p>
            <a:pPr algn="ctr"/>
            <a:endParaRPr 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11.6 seconds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Mean time between deployment</a:t>
            </a:r>
          </a:p>
          <a:p>
            <a:pPr algn="ctr"/>
            <a:endParaRPr 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1,079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Max # of deployment in a single hour</a:t>
            </a:r>
          </a:p>
          <a:p>
            <a:pPr algn="ctr"/>
            <a:endParaRPr 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10,000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Mean # of hosts simultaneously receiving a deployment</a:t>
            </a:r>
          </a:p>
          <a:p>
            <a:pPr algn="ctr"/>
            <a:endParaRPr 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30,000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Max # of hosts simultaneously receiving a deployment</a:t>
            </a:r>
            <a:endParaRPr lang="ru-RU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#2: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сложности атак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250" y="1372506"/>
            <a:ext cx="1808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Обычная атака</a:t>
            </a:r>
            <a:r>
              <a:rPr lang="en-US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ru-RU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 2000-ый год</a:t>
            </a:r>
            <a:r>
              <a:rPr lang="en-US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endParaRPr lang="ru-RU" sz="15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249" y="2124911"/>
            <a:ext cx="222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admin’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1=1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11621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сложности атак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250" y="1372506"/>
            <a:ext cx="1808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Обычная атака</a:t>
            </a:r>
            <a:r>
              <a:rPr lang="en-US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ru-RU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 2000-ый год</a:t>
            </a:r>
            <a:r>
              <a:rPr lang="en-US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endParaRPr lang="ru-RU" sz="15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249" y="2124911"/>
            <a:ext cx="222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admin’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1=1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9482" y="1372506"/>
            <a:ext cx="1808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Обычная атака</a:t>
            </a:r>
            <a:r>
              <a:rPr lang="en-US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,</a:t>
            </a:r>
            <a:r>
              <a:rPr lang="ru-RU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 2016-ый год</a:t>
            </a:r>
            <a:r>
              <a:rPr lang="en-US" sz="1500" dirty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endParaRPr lang="ru-RU" sz="15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9484" y="2154461"/>
            <a:ext cx="52587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&lt;?xml version='1.0' encoding='UTF-8'?&gt;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SOAP-ENV:Envelope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xmlns:SOAP-ENV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="http://schemas.xmlsoap.org/soap/envelope/"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xmlns:xsi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="http://www.w3.org/2001/XMLSchema-instance"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xmlns:xsd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="http://www.w3.org/2001/XMLSchema"&gt;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SOAP-ENV:Header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xmlns:ns0="admin" ns0:WASRemoteRuntimeVersion="8.5.5.1" ns0:JMXMessageVersion="1.2.0" ns0:SecurityEnabled="true" ns0:JMXVersion="1.2.0"&gt;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LoginMethod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BasicAuth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LoginMethod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SOAP-ENV:Header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SOAP-ENV:Body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&lt;ns1:getAttribute xmlns:ns1="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urn:AdminService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SOAP-ENV:encodingStyle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="http://schemas.xmlsoap.org/soap/encoding/"&gt;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objectname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xsi:type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="ns1:javax.management.ObjectName"&gt;</a:t>
            </a:r>
            <a:r>
              <a:rPr lang="en-US" sz="1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0ABXNyADJzdW4ucmVmbGVjdC5hbm5vdGF0aW9uLkFubm90YXRpb25JbnZvY2F0aW9uSGFuZGxlclXK9Q8Vy36lAgACTAAMbWVtYmVyVmFsdWVzdAAPTGphdmEvdXRpbC9NYXA7TAAEdHlwZXQAEUxqYXZhL2xhbmcvQ2xhc3M7eHBzfQAAAAEADWphdmEudXRpbC5NYXB4cgAXamF…………uKgpPeBhzgCAAFJAAV2YWx1ZXhyABBqYXZhLmxhbmcuTnVtYmVyhqyVHQuU4IsCAAB4cAAAAAFzcgARamF2YS51dGlsLkhhc2hNYXAFB9rBwxZg0QMAAkYACmxvYWRGYWN0b3JJAAl0aHJlc2hvbGR4cD9AAAAAAAAAdwgAAAAQAAAAAHh4dnIAEmphdmEubGFuZy5PdmVycmlkZQAAAAAAAAAAAAAAeHBxAH4AOg==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objectname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&lt;attribute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xsi:type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ringBufferSize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&lt;/attribute&gt;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&lt;/ns1:getAttribute&gt;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SOAP-ENV:Body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SOAP-ENV:Envelope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ru-RU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7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не так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995" y="2726185"/>
            <a:ext cx="5226347" cy="26458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3321" y="1142360"/>
            <a:ext cx="5304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Для защиты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Web-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приложений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придумали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Web Application Firewall (WAF)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3320" y="1800783"/>
            <a:ext cx="446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2" indent="-342892">
              <a:spcBef>
                <a:spcPts val="9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WAF </a:t>
            </a:r>
            <a:r>
              <a:rPr lang="ru-RU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фильтрует запросы к приложению по заданному набору шаблонов (негативная модель</a:t>
            </a:r>
            <a:r>
              <a:rPr lang="en-US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«черный список»)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320" y="2928027"/>
            <a:ext cx="446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Недостатки подхода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458" y="3260677"/>
            <a:ext cx="446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2" indent="-342892">
              <a:spcBef>
                <a:spcPts val="9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Уязвимость к </a:t>
            </a:r>
            <a:r>
              <a:rPr lang="en-US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0-day </a:t>
            </a:r>
            <a:r>
              <a:rPr lang="ru-RU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атакам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455" y="3555893"/>
            <a:ext cx="36932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199" lvl="1" indent="-214308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WAF </a:t>
            </a:r>
            <a:r>
              <a:rPr lang="ru-R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не может заблокировать атаку</a:t>
            </a:r>
            <a:r>
              <a:rPr lang="en-US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если у него нет ее шаблона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3320" y="3968969"/>
            <a:ext cx="446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2" indent="-342892">
              <a:spcBef>
                <a:spcPts val="9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Занимает много времени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3320" y="4248153"/>
            <a:ext cx="44607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199" lvl="1" indent="-214308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Правила должны быть написаны (или настроены) администратором вручную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3320" y="4684358"/>
            <a:ext cx="446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2" indent="-342892">
              <a:spcBef>
                <a:spcPts val="9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Подвержен ошибкам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3320" y="4944419"/>
            <a:ext cx="44607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199" lvl="1" indent="-214308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Требует от администратора </a:t>
            </a:r>
            <a:r>
              <a:rPr lang="en-US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WAF </a:t>
            </a:r>
            <a:r>
              <a:rPr lang="ru-R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глубоких знаний об внутреннем устройстве 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573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жить дальше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672" y="1984050"/>
            <a:ext cx="4627709" cy="26447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90918" y="1834125"/>
            <a:ext cx="3157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Позитивная модель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безопасности приложения («белый список») как основной метод защиты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23285" y="3450147"/>
            <a:ext cx="3125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Автоматическое формирование и корректировка модели 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методами машинного обучения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499685" y="2002099"/>
            <a:ext cx="516039" cy="417957"/>
            <a:chOff x="609599" y="2032536"/>
            <a:chExt cx="688052" cy="557276"/>
          </a:xfrm>
        </p:grpSpPr>
        <p:sp>
          <p:nvSpPr>
            <p:cNvPr id="18" name="Hexagon 26"/>
            <p:cNvSpPr/>
            <p:nvPr/>
          </p:nvSpPr>
          <p:spPr>
            <a:xfrm rot="5400000">
              <a:off x="586462" y="2055673"/>
              <a:ext cx="557276" cy="51100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agon 26"/>
            <p:cNvSpPr/>
            <p:nvPr/>
          </p:nvSpPr>
          <p:spPr>
            <a:xfrm rot="5400000">
              <a:off x="927518" y="2062769"/>
              <a:ext cx="386166" cy="3541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20" name="Группа 19"/>
          <p:cNvGrpSpPr/>
          <p:nvPr/>
        </p:nvGrpSpPr>
        <p:grpSpPr>
          <a:xfrm>
            <a:off x="572465" y="3619490"/>
            <a:ext cx="516039" cy="417957"/>
            <a:chOff x="609599" y="2032536"/>
            <a:chExt cx="688052" cy="557276"/>
          </a:xfrm>
        </p:grpSpPr>
        <p:sp>
          <p:nvSpPr>
            <p:cNvPr id="21" name="Hexagon 26"/>
            <p:cNvSpPr/>
            <p:nvPr/>
          </p:nvSpPr>
          <p:spPr>
            <a:xfrm rot="5400000">
              <a:off x="586462" y="2055673"/>
              <a:ext cx="557276" cy="51100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26"/>
            <p:cNvSpPr/>
            <p:nvPr/>
          </p:nvSpPr>
          <p:spPr>
            <a:xfrm rot="5400000">
              <a:off x="927518" y="2062769"/>
              <a:ext cx="386166" cy="3541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6020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367252" y="138670"/>
            <a:ext cx="8390275" cy="607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Скрытые Марковские Модели (СММ)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99658" y="281674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367252" y="1032967"/>
            <a:ext cx="8390275" cy="6075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PT Sans" pitchFamily="34" charset="-52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5"/>
          <p:cNvCxnSpPr/>
          <p:nvPr/>
        </p:nvCxnSpPr>
        <p:spPr>
          <a:xfrm flipH="1">
            <a:off x="457200" y="642110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"/>
          <p:cNvCxnSpPr/>
          <p:nvPr/>
        </p:nvCxnSpPr>
        <p:spPr>
          <a:xfrm flipH="1">
            <a:off x="457200" y="6263709"/>
            <a:ext cx="86868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48672" y="6304325"/>
            <a:ext cx="44656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ptsecurity.com</a:t>
            </a:r>
            <a:endParaRPr lang="ru-RU" sz="13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91153"/>
            <a:ext cx="2398978" cy="103351"/>
          </a:xfrm>
          <a:prstGeom prst="rect">
            <a:avLst/>
          </a:prstGeom>
        </p:spPr>
      </p:pic>
      <p:sp>
        <p:nvSpPr>
          <p:cNvPr id="82" name="Прямоугольник 10"/>
          <p:cNvSpPr/>
          <p:nvPr/>
        </p:nvSpPr>
        <p:spPr>
          <a:xfrm>
            <a:off x="8099658" y="271626"/>
            <a:ext cx="714676" cy="714676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9" y="1312248"/>
            <a:ext cx="4944503" cy="37627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77665" y="1583918"/>
            <a:ext cx="2321997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Группы символов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а не отдельные знаки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80338" y="2795020"/>
            <a:ext cx="231932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Итеративное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 обучение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7665" y="3257651"/>
            <a:ext cx="2321997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Обнаружение и фильтрация 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выбросов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77661" y="2024824"/>
            <a:ext cx="240945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Отдельная модель 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для каждого атрибута запроса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 (параметр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заголовок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cookie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sp>
        <p:nvSpPr>
          <p:cNvPr id="19" name="TextBox 23"/>
          <p:cNvSpPr txBox="1"/>
          <p:nvPr/>
        </p:nvSpPr>
        <p:spPr>
          <a:xfrm>
            <a:off x="5780341" y="3742078"/>
            <a:ext cx="247353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50"/>
              </a:lnSpc>
            </a:pP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Отслеживание ошибок и 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автоматическое переобучение</a:t>
            </a:r>
          </a:p>
        </p:txBody>
      </p:sp>
      <p:sp>
        <p:nvSpPr>
          <p:cNvPr id="20" name="TextBox 23"/>
          <p:cNvSpPr txBox="1"/>
          <p:nvPr/>
        </p:nvSpPr>
        <p:spPr>
          <a:xfrm>
            <a:off x="5769106" y="4368041"/>
            <a:ext cx="237552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50"/>
              </a:lnSpc>
            </a:pP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Возможность ручного </a:t>
            </a:r>
            <a:r>
              <a:rPr lang="ru-RU" dirty="0" err="1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предобучения</a:t>
            </a:r>
            <a:endParaRPr lang="ru-RU" dirty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Hexagon 26"/>
          <p:cNvSpPr>
            <a:spLocks noChangeAspect="1"/>
          </p:cNvSpPr>
          <p:nvPr/>
        </p:nvSpPr>
        <p:spPr>
          <a:xfrm rot="5400000">
            <a:off x="5363970" y="1731783"/>
            <a:ext cx="206140" cy="18902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Hexagon 26"/>
          <p:cNvSpPr>
            <a:spLocks noChangeAspect="1"/>
          </p:cNvSpPr>
          <p:nvPr/>
        </p:nvSpPr>
        <p:spPr>
          <a:xfrm rot="5400000">
            <a:off x="5372363" y="2234432"/>
            <a:ext cx="206140" cy="18902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Hexagon 26"/>
          <p:cNvSpPr>
            <a:spLocks noChangeAspect="1"/>
          </p:cNvSpPr>
          <p:nvPr/>
        </p:nvSpPr>
        <p:spPr>
          <a:xfrm rot="5400000">
            <a:off x="5372363" y="2891138"/>
            <a:ext cx="206140" cy="18902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Hexagon 26"/>
          <p:cNvSpPr>
            <a:spLocks noChangeAspect="1"/>
          </p:cNvSpPr>
          <p:nvPr/>
        </p:nvSpPr>
        <p:spPr>
          <a:xfrm rot="5400000">
            <a:off x="5372363" y="3367781"/>
            <a:ext cx="206140" cy="18902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Hexagon 26"/>
          <p:cNvSpPr>
            <a:spLocks noChangeAspect="1"/>
          </p:cNvSpPr>
          <p:nvPr/>
        </p:nvSpPr>
        <p:spPr>
          <a:xfrm rot="5400000">
            <a:off x="5372363" y="3946052"/>
            <a:ext cx="206140" cy="18902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Hexagon 26"/>
          <p:cNvSpPr>
            <a:spLocks noChangeAspect="1"/>
          </p:cNvSpPr>
          <p:nvPr/>
        </p:nvSpPr>
        <p:spPr>
          <a:xfrm rot="5400000">
            <a:off x="5372363" y="4515906"/>
            <a:ext cx="206140" cy="18902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7" name="Прямая соединительная линия 26"/>
          <p:cNvCxnSpPr/>
          <p:nvPr/>
        </p:nvCxnSpPr>
        <p:spPr>
          <a:xfrm>
            <a:off x="5328432" y="4876522"/>
            <a:ext cx="3125725" cy="0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Hexagon 26"/>
          <p:cNvSpPr>
            <a:spLocks noChangeAspect="1"/>
          </p:cNvSpPr>
          <p:nvPr/>
        </p:nvSpPr>
        <p:spPr>
          <a:xfrm rot="5400000">
            <a:off x="5372363" y="5063520"/>
            <a:ext cx="206140" cy="189023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C2070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TextBox 29"/>
          <p:cNvSpPr txBox="1"/>
          <p:nvPr/>
        </p:nvSpPr>
        <p:spPr>
          <a:xfrm>
            <a:off x="5769109" y="5033691"/>
            <a:ext cx="2321997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До </a:t>
            </a:r>
            <a:r>
              <a:rPr lang="ru-RU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75%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 0-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day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атак</a:t>
            </a:r>
          </a:p>
        </p:txBody>
      </p:sp>
    </p:spTree>
    <p:extLst>
      <p:ext uri="{BB962C8B-B14F-4D97-AF65-F5344CB8AC3E}">
        <p14:creationId xmlns:p14="http://schemas.microsoft.com/office/powerpoint/2010/main" val="172732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479</Words>
  <Application>Microsoft Macintosh PowerPoint</Application>
  <PresentationFormat>Экран (4:3)</PresentationFormat>
  <Paragraphs>129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PT Sans</vt:lpstr>
      <vt:lpstr>Segoe UI</vt:lpstr>
      <vt:lpstr>Segoe UI Light</vt:lpstr>
      <vt:lpstr>Wingdings</vt:lpstr>
      <vt:lpstr>Тема Office</vt:lpstr>
      <vt:lpstr>Презентация PowerPoint</vt:lpstr>
      <vt:lpstr>Проблема #1: динамика изменений</vt:lpstr>
      <vt:lpstr>Проблема #1: динамика изменений</vt:lpstr>
      <vt:lpstr>Проблема #1: и это не предел</vt:lpstr>
      <vt:lpstr>Проблема #2: рост сложности атак</vt:lpstr>
      <vt:lpstr>Проблема #2: рост сложности атак</vt:lpstr>
      <vt:lpstr>Что не так?</vt:lpstr>
      <vt:lpstr>Как жить дальше?</vt:lpstr>
      <vt:lpstr>Скрытые Марковские Модели (СММ)</vt:lpstr>
      <vt:lpstr>Другие 25%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4</cp:revision>
  <dcterms:created xsi:type="dcterms:W3CDTF">2016-02-04T11:18:19Z</dcterms:created>
  <dcterms:modified xsi:type="dcterms:W3CDTF">2016-02-04T11:40:24Z</dcterms:modified>
</cp:coreProperties>
</file>