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8" r:id="rId2"/>
    <p:sldId id="374" r:id="rId3"/>
    <p:sldId id="304" r:id="rId4"/>
    <p:sldId id="396" r:id="rId5"/>
    <p:sldId id="397" r:id="rId6"/>
    <p:sldId id="398" r:id="rId7"/>
    <p:sldId id="405" r:id="rId8"/>
    <p:sldId id="342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346" r:id="rId17"/>
    <p:sldId id="416" r:id="rId18"/>
    <p:sldId id="434" r:id="rId19"/>
    <p:sldId id="426" r:id="rId20"/>
    <p:sldId id="424" r:id="rId21"/>
    <p:sldId id="425" r:id="rId22"/>
    <p:sldId id="428" r:id="rId23"/>
    <p:sldId id="429" r:id="rId24"/>
    <p:sldId id="430" r:id="rId25"/>
    <p:sldId id="431" r:id="rId26"/>
    <p:sldId id="432" r:id="rId27"/>
    <p:sldId id="433" r:id="rId28"/>
    <p:sldId id="435" r:id="rId29"/>
    <p:sldId id="436" r:id="rId30"/>
    <p:sldId id="43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Aleshin" initials="AAV" lastIdx="6" clrIdx="0"/>
  <p:cmAuthor id="1" name="van" initials="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1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5EE5-CD91-44B1-A1F8-DDBEA9A2B39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C4F6-43B2-4083-AA39-9A2B56CB3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77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35D0-4458-415E-B7A9-87069C94F73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7EA96-62EE-40B4-8EF8-47A129000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445-75FE-4B2D-9B25-BF4C3F102DEE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CAD8-26A7-4727-979C-6BAA32641A14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FAFC-D6DB-42C9-8883-4EEB94A14257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9427-F385-4B84-9002-1E33A406416E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E378-E0AD-43A4-8630-238F2FA4BC7D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FF7C-803D-4826-8077-6AD9DBB4A702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A404-6F95-4650-90D4-7B8A03F56CCB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F910-5FFE-4668-B6C0-EA3DD0C62B3E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D763-079F-4118-86B4-9BA972BBDB31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5012" cy="500063"/>
          </a:xfrm>
          <a:prstGeom prst="rect">
            <a:avLst/>
          </a:prstGeom>
          <a:effectLst>
            <a:outerShdw blurRad="165100" dist="12700" dir="2400000" sx="95000" sy="95000" algn="ctr" rotWithShape="0">
              <a:schemeClr val="tx1"/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2ACE-392F-4C48-8901-D93BF00AFC64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9F4-7D2C-4169-B8A7-119C3B79EE31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DADA-BC35-4FFB-A7A7-A4D81AC12C12}" type="datetime1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6ECB-92A5-494A-AED7-889B3D20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Защищенная децентрализованная программная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датацентрическая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инфраструктура распределения данных для «Интернета вещей» и АСУ специального назначения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068960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РусБИТех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4149080"/>
            <a:ext cx="471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Доклад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Инфофорум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2564904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Ваньков А.И.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7339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Самая современная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инфраструктура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middleware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подобных систем: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DDS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Distribution Service)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«сервис распределения данных»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Семейство стандартов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OMG DDS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00064" y="427038"/>
            <a:ext cx="6696744" cy="4900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Упрощенная логическая архитектура 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DDS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000" y="1997224"/>
            <a:ext cx="742201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8016" y="206923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96008" y="473352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16688" y="214124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8656" y="494955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16288" y="2501280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Глобальное пространство данных</a:t>
            </a:r>
            <a:endParaRPr lang="ru-RU" b="1" dirty="0"/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12032" y="152400"/>
            <a:ext cx="7704856" cy="4900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пользовательские качества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619944" y="917104"/>
            <a:ext cx="8229600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Декларируемые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Масштабируемость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Работа в реальном времени (включая «жесткое»)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Надежность и «живучесть»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производительность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Существенные и практически значимые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Интероперабельность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уровне разных платформ (ОС + «железо»)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Разные языки программирования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Единый транспортный протокол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на уровне разных производителей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DDS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Поддержка парадигмы «подписка-публикация»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31640" y="0"/>
            <a:ext cx="7437512" cy="52079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архитектуры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0" y="548680"/>
            <a:ext cx="8964488" cy="6309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Размещение компонентов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Автоматическое обнаружение  участников взаимодействия обеспечивает независимость  приложений от топологии сети и их размещения в ней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Избыточность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Можно ввести дублирующих поставщиков и  потребителей данных с указанием приоритетов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Прием данных  не обязательно синхронен с передачей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Есть возможность получения данных, относящихся ко времени, когда подписчик еще даже не был включен в сеть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Платформа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Представление данных автоматически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платформо-независимо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(«железо», ОС, язык программирования)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Сетевой протокол является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стандартом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(в отличие, напр., от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HLA)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Укрупненная архитектура на примере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DDS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68491" cy="47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556792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Приложение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556792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Приложение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центрального компонента («брокера») позволяет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достичь максимальной живучести связующего ПО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счет «анонимности» и развязки отправителя и получателя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очень много «выжать» из семантики данных и максимально «интеллектуально» этими данными управлять. Правила управления данными определяются «политиками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которые конфигурируются пользователями (приложениями)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«Анонимность» также является основой высокой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масштабируемости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реконфигурация узлов не приводит к необходимости изменять связующее ПО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4967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Ключевые преимущества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60848"/>
            <a:ext cx="87129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Зарубежный опыт использования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связующего ПО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системах военного назначения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124000" y="341040"/>
            <a:ext cx="7715200" cy="3600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Области применения – все виды ВС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1349152"/>
            <a:ext cx="80486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68216" y="3077344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316416" y="63563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96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4536504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4536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Новый комплекс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SCADA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 мониторинга и сбора данных)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космодроме на мысе Канаверал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400 тыс. одновременно контролируемых параметров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переменных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Позволяет осуществить «раннюю диагностику» проблем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32656"/>
            <a:ext cx="4606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в НАСА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96752"/>
            <a:ext cx="30243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Современные программные инфраструктуры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middleware,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такие как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DDS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позволяют объединять в единые сети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десятки и сотни тысячи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разнородных объектов обеспечивая 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интероперабельность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реальном времени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«серьезные» коммерческие их реализации сделаны в США и Европе и имеют «двойное» назначение (в первую очередь – военное), поэтому их экспорт в РФ затруднен (помимо вопроса закрытости кода), а в настоящее время (явно или неявно) запрещен.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0"/>
            <a:ext cx="6599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Необходимость отечественной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разработки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7979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вопроса оптимизации распределения данных и использования связующего программного обеспечения (ПО) в современных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сетецентрических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гражданского и военного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назначения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96752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связующего ПО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системах гражданского назначения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–Internet of Things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Интернет вещей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в первую очередь его промышленный сегмент 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IIoT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Industrial Internet of Things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Категории приложений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вязующего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836712"/>
            <a:ext cx="3816424" cy="46166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 вещей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484784"/>
            <a:ext cx="266429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259228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Промышленный рынок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492896"/>
            <a:ext cx="32403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140968"/>
            <a:ext cx="32403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Энергетика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789040"/>
            <a:ext cx="32403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65104"/>
            <a:ext cx="32403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инфраструк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589240"/>
            <a:ext cx="316835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пр-во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6165304"/>
            <a:ext cx="230425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636912"/>
            <a:ext cx="230425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356992"/>
            <a:ext cx="230425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4077072"/>
            <a:ext cx="230425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Личный транспорт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5949280"/>
            <a:ext cx="230425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6" idx="2"/>
            <a:endCxn id="8" idx="3"/>
          </p:cNvCxnSpPr>
          <p:nvPr/>
        </p:nvCxnSpPr>
        <p:spPr>
          <a:xfrm flipH="1">
            <a:off x="2843808" y="1298377"/>
            <a:ext cx="1548172" cy="60190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1"/>
          </p:cNvCxnSpPr>
          <p:nvPr/>
        </p:nvCxnSpPr>
        <p:spPr>
          <a:xfrm>
            <a:off x="4391980" y="1298377"/>
            <a:ext cx="1404156" cy="60190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5229200"/>
            <a:ext cx="230425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4941168"/>
            <a:ext cx="32403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Нефтегаз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5608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 обеспечения защиты данных в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DDS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семействе стандартов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DDS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DDS Security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(пока специфицирована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бета-версия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2" descr="Three   security   boundaries       Ul:mately   you   need   to   implement   the   3   of   them     •  Boundary   secu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076950" cy="4695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59046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общеизвестных типа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 защиты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идеале необходимо наличие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трех)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988840"/>
            <a:ext cx="337970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Защита всего периметра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36912"/>
            <a:ext cx="32176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077072"/>
            <a:ext cx="4032448" cy="8002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каждого отдельного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 данных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301208"/>
            <a:ext cx="69127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39752" y="4941168"/>
            <a:ext cx="410445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стандарта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DDS Security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568952" cy="5380027"/>
        </p:xfrm>
        <a:graphic>
          <a:graphicData uri="http://schemas.openxmlformats.org/drawingml/2006/table">
            <a:tbl>
              <a:tblPr/>
              <a:tblGrid>
                <a:gridCol w="2088232"/>
                <a:gridCol w="6480720"/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Аутентифи-кация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Инфраструктура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публичными 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ключами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Например,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зарубежных системах используют 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X.509 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Public Key Infrastructure (PKI) 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a pre-configured shared Certificate Authority (CA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Алгоритм электронной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подписи</a:t>
                      </a:r>
                      <a:endParaRPr lang="en-US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Например, 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зарубежных системах используют 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Digital 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Signature Algorithm (DSA) 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RSA for authentication and key </a:t>
                      </a: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доступа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Как: через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«файл разрешений», подписанный СА</a:t>
                      </a:r>
                      <a:endParaRPr lang="en-US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Что: Контроль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DDS-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специфический) за присоединением к доменам (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domains) 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логическим разделам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(partitions)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а также за возможностью читать и писать в отдельные темы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(topics)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Что: </a:t>
                      </a: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r>
                        <a:rPr lang="ru-RU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данными конкретных объектов и параметрами политик качества обслуживания (</a:t>
                      </a:r>
                      <a:r>
                        <a:rPr lang="en-US" sz="20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QoS</a:t>
                      </a:r>
                      <a:r>
                        <a:rPr lang="en-US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через </a:t>
                      </a:r>
                      <a:r>
                        <a:rPr lang="ru-RU" sz="20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плагины</a:t>
                      </a:r>
                      <a:endParaRPr lang="en-US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32656"/>
            <a:ext cx="84115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Возможности в рамках стандарта </a:t>
            </a:r>
            <a:r>
              <a:rPr lang="en-US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DDS Security</a:t>
            </a:r>
            <a:r>
              <a:rPr lang="ru-RU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en-US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/2)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08720"/>
          <a:ext cx="8136906" cy="5874870"/>
        </p:xfrm>
        <a:graphic>
          <a:graphicData uri="http://schemas.openxmlformats.org/drawingml/2006/table">
            <a:tbl>
              <a:tblPr/>
              <a:tblGrid>
                <a:gridCol w="2016227"/>
                <a:gridCol w="6120679"/>
              </a:tblGrid>
              <a:tr h="1514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Крипто-графия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Защищенная раздача ключей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Шифрование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напр. с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использованием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AES128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AES256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Использование, напр., 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HMAC-SHA1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HMAC-SHA256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аутентификации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Есть возможность интеграции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использование любого (в данном случае сертифицированного отечественного) алгоритма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30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Разметка данных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 Tagging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спецификации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мета-данных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например, уровней конфиденциальности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Может использоваться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определения привилегий доступа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плагин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8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Протоко-лирование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Logging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Регистрация событий, связанных с безопасностью (можно писать локально в файл или безопасно распределять по различным узлам распределенной системы)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476672"/>
            <a:ext cx="84115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Возможности в рамках стандарта </a:t>
            </a:r>
            <a:r>
              <a:rPr lang="en-US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DDS Security</a:t>
            </a:r>
            <a:r>
              <a:rPr lang="ru-RU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2/2)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Безопасность реализована поверх транспортного уровня и не требует протоколов типа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TLS/SSL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DTLS.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multicast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reliable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и 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best effort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трафика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эффективное распределение данных когда есть много подписчиков на одни и те же данные.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enables very efficient data distribution when there are many subscribers to the same data.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6" name="Picture 2" descr="Security in the middleware 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128792" cy="456242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475656" y="2636912"/>
            <a:ext cx="2088232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780928"/>
            <a:ext cx="360040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89751" y="3590770"/>
            <a:ext cx="208135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Плагины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780928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Аутентификация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28498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75656" y="3068960"/>
            <a:ext cx="2088232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47664" y="3212976"/>
            <a:ext cx="197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Контроль доступа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475656" y="3429000"/>
            <a:ext cx="208823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475656" y="3861048"/>
            <a:ext cx="2160240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47664" y="3645024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Шифрование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4077072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Разметка данных</a:t>
            </a:r>
            <a:endParaRPr lang="ru-RU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475656" y="4221088"/>
            <a:ext cx="2160240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4437112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Протоколирование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335699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Библиотеки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DDS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429000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516216" y="342900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Библиотеки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DDS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3808" y="2060848"/>
            <a:ext cx="25922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Приложение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2060849"/>
            <a:ext cx="20162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Приложение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55776" y="6237312"/>
            <a:ext cx="5760640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92080" y="6237312"/>
            <a:ext cx="6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Сеть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5157192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4208" y="5085184"/>
            <a:ext cx="180020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Транспорт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5085184"/>
            <a:ext cx="2736304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Транспорт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UDP, multicast, shared memory)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0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через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плагины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2132856"/>
            <a:ext cx="7416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DDS 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семантику передаваемых данных, то можно осуществлять выборочную защиту , т.е. только тех данных, которые ее требуют. Это позволяет снизить издержки на шифрование и дешифрование, в отличие от систем, которые шифруют весь трафик, что ведет к снижению пропускной способности на 1-2 порядка.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8032" y="53599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enables very efficient data distribution when there are many subscribers to the same data.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084675"/>
            <a:ext cx="6242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Баланс между производительностью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защитой данных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Опыт ОАО «НПО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РусБИТех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(РБТ) в области создания распределенных систем и связующего ПО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12" y="152400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ОАО «НПО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РусБИТех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имеет многолетний успешный опыт интеграции разнородных систем в единое информационной пространство посредством использования связующего ПО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Интеграция информационно-моделирующей среды с комплексами авиационных тренажеров для ВВС РФ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Интеграция большого комплекса тренажеров ВВТ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(танки, БМП, ЗРК, артиллерия, вертолеты и т.д. – всего более 150 тренажеров) для центра боевой подготовки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R\Rusbitech\Новые работы\УВЗ\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14288"/>
            <a:ext cx="11430000" cy="682942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032" y="332656"/>
            <a:ext cx="5487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сетецентрической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Все основные стандарты и программные реализации различных типов связующего ПО для систем реального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квази-реального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времени хорошо известны специалистам ОАО «НПО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РусБИТех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компании есть линейка продуктов собственной разработки, соответствующих стандартам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IEEE 1516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-2010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эксплуатации) 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OMG DDS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 разработке).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По мере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техники данных становится все больше и больше, а каналы их передачи остаются низкоскоростными, и их пропускная способность сильно отстает от возможностей БЦВМ и ЭВМ пунктов управления по генерации данных.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7788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 фильтрации и гибкого распределения данных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705600" y="6508750"/>
            <a:ext cx="2098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R\Rusbitech\Новые работы\УВЗ\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210944" cy="311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Возникает острая необходимость создания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«интеллектуальной» системы распределения данных», или «связующего ПО»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которая поставляла бы каждому «потребителю» (из большого их множества) те и только те данные, которые ему нужны в данный момент времени в данной конкретной ситуации.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7788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 фильтрации и гибкого распределения данных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F6ECB-92A5-494A-AED7-889B3D2008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bulldozer00.files.wordpress.com/2012/08/mw-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39662" cy="5634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46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типов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middleware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парадигмам логической топологии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700808"/>
            <a:ext cx="1491883" cy="400110"/>
          </a:xfrm>
          <a:prstGeom prst="rect">
            <a:avLst/>
          </a:prstGeom>
          <a:solidFill>
            <a:srgbClr val="00164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DAA600"/>
                </a:solidFill>
              </a:rPr>
              <a:t>Точка-точка</a:t>
            </a:r>
            <a:endParaRPr lang="ru-RU" sz="2000" b="1" dirty="0">
              <a:solidFill>
                <a:srgbClr val="DAA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700808"/>
            <a:ext cx="1822935" cy="400110"/>
          </a:xfrm>
          <a:prstGeom prst="rect">
            <a:avLst/>
          </a:prstGeom>
          <a:solidFill>
            <a:srgbClr val="00164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DAA600"/>
                </a:solidFill>
              </a:rPr>
              <a:t>Клиент-сервер</a:t>
            </a:r>
            <a:endParaRPr lang="ru-RU" sz="2000" b="1" dirty="0">
              <a:solidFill>
                <a:srgbClr val="DAA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628800"/>
            <a:ext cx="1800200" cy="707886"/>
          </a:xfrm>
          <a:prstGeom prst="rect">
            <a:avLst/>
          </a:prstGeom>
          <a:solidFill>
            <a:srgbClr val="00164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AA600"/>
                </a:solidFill>
              </a:rPr>
              <a:t>Обмен сообщениями</a:t>
            </a:r>
            <a:endParaRPr lang="ru-RU" sz="2000" b="1" dirty="0">
              <a:solidFill>
                <a:srgbClr val="DAA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1628800"/>
            <a:ext cx="1656184" cy="707886"/>
          </a:xfrm>
          <a:prstGeom prst="rect">
            <a:avLst/>
          </a:prstGeom>
          <a:solidFill>
            <a:srgbClr val="00164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AA600"/>
                </a:solidFill>
              </a:rPr>
              <a:t>Дата-центризм</a:t>
            </a:r>
            <a:endParaRPr lang="ru-RU" sz="2000" b="1" dirty="0">
              <a:solidFill>
                <a:srgbClr val="DAA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12432" y="1997224"/>
            <a:ext cx="16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Приложение реального времени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96208" y="2141240"/>
            <a:ext cx="207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Мобильное приложение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8656" y="1997224"/>
            <a:ext cx="1567408" cy="958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56648" y="2069232"/>
            <a:ext cx="15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Встроенное</a:t>
            </a:r>
          </a:p>
          <a:p>
            <a:pPr algn="ctr"/>
            <a:r>
              <a:rPr lang="ru-RU" b="1" dirty="0" smtClean="0"/>
              <a:t>приложение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4480" y="4704966"/>
            <a:ext cx="133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UDP</a:t>
            </a:r>
            <a:endParaRPr lang="ru-RU" sz="2000" b="1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6200000">
            <a:off x="1684917" y="3164500"/>
            <a:ext cx="758761" cy="29641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6200000">
            <a:off x="7373548" y="3164500"/>
            <a:ext cx="758761" cy="29641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6200000">
            <a:off x="5501340" y="3164500"/>
            <a:ext cx="758761" cy="29641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032" y="1061120"/>
            <a:ext cx="1368152" cy="8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IMG_2506"/>
          <p:cNvPicPr>
            <a:picLocks noChangeAspect="1" noChangeArrowheads="1"/>
          </p:cNvPicPr>
          <p:nvPr/>
        </p:nvPicPr>
        <p:blipFill>
          <a:blip r:embed="rId3" cstate="print"/>
          <a:srcRect r="37128"/>
          <a:stretch>
            <a:fillRect/>
          </a:stretch>
        </p:blipFill>
        <p:spPr bwMode="auto">
          <a:xfrm>
            <a:off x="3572272" y="989112"/>
            <a:ext cx="600538" cy="9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R\Rusbitech\Новые работы\iskand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456" y="883682"/>
            <a:ext cx="1362472" cy="104629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38064" y="4733528"/>
            <a:ext cx="1630288" cy="57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8064" y="5311974"/>
            <a:ext cx="3260576" cy="607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30896" y="5311974"/>
            <a:ext cx="222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IP (v4, v6)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68352" y="4733528"/>
            <a:ext cx="1630288" cy="57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68352" y="4704966"/>
            <a:ext cx="133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TCP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4304" y="4733528"/>
            <a:ext cx="1185664" cy="118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46848" y="5008470"/>
            <a:ext cx="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VME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98640" y="4733528"/>
            <a:ext cx="1185664" cy="118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84304" y="5008470"/>
            <a:ext cx="118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Serial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69968" y="4733528"/>
            <a:ext cx="1185664" cy="118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969968" y="5008470"/>
            <a:ext cx="118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Др.</a:t>
            </a:r>
            <a:endParaRPr lang="ru-RU" sz="2000" b="1" dirty="0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03920" y="3293368"/>
            <a:ext cx="8640960" cy="1517522"/>
          </a:xfrm>
          <a:prstGeom prst="leftRightArrow">
            <a:avLst>
              <a:gd name="adj1" fmla="val 50000"/>
              <a:gd name="adj2" fmla="val 521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Система распределения данных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- связующее ПО </a:t>
            </a:r>
            <a:r>
              <a:rPr lang="en-US" sz="2000" b="1" dirty="0" smtClean="0">
                <a:solidFill>
                  <a:schemeClr val="tx1"/>
                </a:solidFill>
              </a:rPr>
              <a:t>(“middleware”)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40024" y="5957664"/>
            <a:ext cx="6817568" cy="607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28056" y="60296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Канальный  и физический уровни (напр. </a:t>
            </a:r>
            <a:r>
              <a:rPr lang="en-US" sz="2000" b="1" dirty="0" smtClean="0"/>
              <a:t>IEEE 802)</a:t>
            </a:r>
            <a:endParaRPr lang="ru-RU" sz="20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76128" y="44454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88296" y="44454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84440" y="44454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80584" y="44454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532712" y="44454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D:\Users\Zviad\Desktop\Russia_Arms_Expo_2013_(531-3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8656" y="989110"/>
            <a:ext cx="1440160" cy="959507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5084440" y="1997224"/>
            <a:ext cx="1567408" cy="958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12232" y="1997224"/>
            <a:ext cx="1567408" cy="958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68016" y="1997224"/>
            <a:ext cx="1567408" cy="958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16200000">
            <a:off x="3629132" y="3164500"/>
            <a:ext cx="758761" cy="29641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6008" y="2141240"/>
            <a:ext cx="171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«Командное» приложение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3960" y="15240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Уровни протоколов информационного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71600" y="2276872"/>
            <a:ext cx="7128792" cy="3600400"/>
            <a:chOff x="1907704" y="2996952"/>
            <a:chExt cx="4248472" cy="1944216"/>
          </a:xfrm>
        </p:grpSpPr>
        <p:sp>
          <p:nvSpPr>
            <p:cNvPr id="3" name="Двойная стрелка влево/вправо 2"/>
            <p:cNvSpPr/>
            <p:nvPr/>
          </p:nvSpPr>
          <p:spPr>
            <a:xfrm>
              <a:off x="1907704" y="3930176"/>
              <a:ext cx="4248472" cy="58326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Инфраструктура связующего ПО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“middleware” </a:t>
              </a:r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(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логическая шина данных)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с одним скругленным углом 3"/>
            <p:cNvSpPr/>
            <p:nvPr/>
          </p:nvSpPr>
          <p:spPr>
            <a:xfrm>
              <a:off x="2267744" y="3356992"/>
              <a:ext cx="936104" cy="2880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79912" y="3356992"/>
              <a:ext cx="864096" cy="1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Поставщик</a:t>
              </a:r>
              <a:endParaRPr lang="ru-RU" b="1" dirty="0"/>
            </a:p>
          </p:txBody>
        </p:sp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779912" y="3356992"/>
              <a:ext cx="792088" cy="2880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9752" y="3356992"/>
              <a:ext cx="1008112" cy="1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Потребитель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3356992"/>
              <a:ext cx="936104" cy="1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Потребитель</a:t>
              </a:r>
              <a:endParaRPr lang="ru-RU" b="1" dirty="0"/>
            </a:p>
          </p:txBody>
        </p:sp>
        <p:sp>
          <p:nvSpPr>
            <p:cNvPr id="9" name="Прямоугольник с одним скругленным углом 8"/>
            <p:cNvSpPr/>
            <p:nvPr/>
          </p:nvSpPr>
          <p:spPr>
            <a:xfrm>
              <a:off x="5076056" y="3356992"/>
              <a:ext cx="864096" cy="2880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4261" y="2996952"/>
              <a:ext cx="890095" cy="315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Декларация </a:t>
              </a:r>
            </a:p>
            <a:p>
              <a:pPr algn="ctr"/>
              <a:r>
                <a:rPr lang="ru-RU" sz="1600" b="1" dirty="0" smtClean="0"/>
                <a:t>возможностей</a:t>
              </a:r>
              <a:endParaRPr lang="ru-RU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6575" y="2996952"/>
              <a:ext cx="796818" cy="315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Регистрация </a:t>
              </a:r>
            </a:p>
            <a:p>
              <a:pPr algn="ctr"/>
              <a:r>
                <a:rPr lang="ru-RU" sz="1600" b="1" dirty="0" smtClean="0"/>
                <a:t>интереса</a:t>
              </a:r>
              <a:endParaRPr lang="ru-RU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0270" y="2996952"/>
              <a:ext cx="796818" cy="315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Регистрация </a:t>
              </a:r>
            </a:p>
            <a:p>
              <a:pPr algn="ctr"/>
              <a:r>
                <a:rPr lang="ru-RU" sz="1600" b="1" dirty="0" smtClean="0"/>
                <a:t>интереса</a:t>
              </a:r>
              <a:endParaRPr lang="ru-RU" sz="1600" b="1" dirty="0"/>
            </a:p>
          </p:txBody>
        </p:sp>
        <p:cxnSp>
          <p:nvCxnSpPr>
            <p:cNvPr id="13" name="Прямая со стрелкой 12"/>
            <p:cNvCxnSpPr>
              <a:endCxn id="9" idx="2"/>
            </p:cNvCxnSpPr>
            <p:nvPr/>
          </p:nvCxnSpPr>
          <p:spPr>
            <a:xfrm flipH="1" flipV="1">
              <a:off x="5508104" y="3645024"/>
              <a:ext cx="4364" cy="4406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2765981" y="3645024"/>
              <a:ext cx="5819" cy="4406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139952" y="3645024"/>
              <a:ext cx="0" cy="43204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с одним скругленным углом 15"/>
            <p:cNvSpPr/>
            <p:nvPr/>
          </p:nvSpPr>
          <p:spPr>
            <a:xfrm>
              <a:off x="3203848" y="4653136"/>
              <a:ext cx="1656184" cy="2880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6" idx="0"/>
              <a:endCxn id="16" idx="2"/>
            </p:cNvCxnSpPr>
            <p:nvPr/>
          </p:nvCxnSpPr>
          <p:spPr>
            <a:xfrm>
              <a:off x="4031940" y="4653136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38034" y="4668978"/>
              <a:ext cx="792088" cy="1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Поставщик</a:t>
              </a:r>
              <a:endParaRPr lang="ru-RU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0483" y="4668978"/>
              <a:ext cx="936104" cy="1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Потребитель</a:t>
              </a:r>
              <a:endParaRPr lang="ru-RU" b="1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V="1">
              <a:off x="3635896" y="4365104"/>
              <a:ext cx="0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4427984" y="4365104"/>
              <a:ext cx="0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19064" y="692696"/>
            <a:ext cx="824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Связующее ПО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«прослойка» между операционной системой и приложениями. В настоящее время используются современные парадигмы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“peer-to-peer”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“publish-subscribe”.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 «подписка-публикация»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6ECB-92A5-494A-AED7-889B3D20088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04664"/>
            <a:ext cx="86128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особенности и требования к современным реализациям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middleware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АСУ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Реальный масштаб времени (мягкий и жесткий)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Высокие скорости обмена, достигающие скоростей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самих сетей (типа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Ethernet)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Высокие требования  к отказоустойчивости и гибкости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обслуживания «участников»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Большое количество участников, которым надо обеспечить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интероперабельность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49140</TotalTime>
  <Words>1139</Words>
  <Application>Microsoft Office PowerPoint</Application>
  <PresentationFormat>Экран (4:3)</PresentationFormat>
  <Paragraphs>255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van</dc:creator>
  <cp:lastModifiedBy>van</cp:lastModifiedBy>
  <cp:revision>130</cp:revision>
  <dcterms:created xsi:type="dcterms:W3CDTF">2014-02-08T07:15:06Z</dcterms:created>
  <dcterms:modified xsi:type="dcterms:W3CDTF">2016-02-04T12:54:28Z</dcterms:modified>
</cp:coreProperties>
</file>