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82" r:id="rId18"/>
    <p:sldId id="285" r:id="rId19"/>
    <p:sldId id="286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A697DC0-F97A-4575-B5AB-BD07AE90DBA3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0B339AF-877F-4F90-9229-1C10CCF933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226264"/>
            <a:ext cx="8424936" cy="5299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1844824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«О подходах к созданию учебно-научного центра информационной безопасности в Московском технологическом университете»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9592" y="4653136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E3DED1">
                    <a:shade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Лось Владимир Павлович, зам</a:t>
            </a:r>
            <a:r>
              <a:rPr lang="ru-RU" sz="2400" b="1" dirty="0">
                <a:solidFill>
                  <a:srgbClr val="E3DED1">
                    <a:shade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Председателя Совета РО </a:t>
            </a:r>
            <a:r>
              <a:rPr lang="ru-RU" sz="2400" b="1" dirty="0" smtClean="0">
                <a:solidFill>
                  <a:srgbClr val="E3DED1">
                    <a:shade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ФУМО </a:t>
            </a:r>
            <a:r>
              <a:rPr lang="ru-RU" sz="2400" b="1" dirty="0">
                <a:solidFill>
                  <a:srgbClr val="E3DED1">
                    <a:shade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ИБ </a:t>
            </a:r>
            <a:r>
              <a:rPr lang="ru-RU" sz="2400" b="1" dirty="0" smtClean="0">
                <a:solidFill>
                  <a:srgbClr val="E3DED1">
                    <a:shade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 по </a:t>
            </a:r>
            <a:r>
              <a:rPr lang="ru-RU" sz="2400" b="1" dirty="0">
                <a:solidFill>
                  <a:srgbClr val="E3DED1">
                    <a:shade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ЦФО </a:t>
            </a:r>
            <a:r>
              <a:rPr lang="ru-RU" sz="2400" b="1" dirty="0" smtClean="0">
                <a:solidFill>
                  <a:srgbClr val="E3DED1">
                    <a:shade val="2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проректор ФГБОУ ВО «Московский технологический университет» (МИРЭА)</a:t>
            </a:r>
            <a:endParaRPr lang="ru-RU" sz="2400" b="1" dirty="0">
              <a:solidFill>
                <a:srgbClr val="E3DED1">
                  <a:shade val="2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4355976" y="3229819"/>
            <a:ext cx="45719" cy="55165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7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578272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0070C0"/>
                </a:solidFill>
              </a:rPr>
              <a:t>(стендами для изучения проводных и беспроводных компьютерных сетей, включающими абонентские устройства, коммутаторы, маршрутизаторы, средства анализа сетевого трафика, межсетевые экраны, системы обнаружения атак - для профилей в области БАС, БКС и БТКС), (аппаратно-программными средствами управления доступом к данным, шифрования - для профилей в области БАС, БКС), (средствами контроля и управления доступом в помещения, охранной и пожарной сигнализацией, климатическим контролем - для профилей в области ОТЗИ, КЗОИ);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6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295" y="2044006"/>
            <a:ext cx="833116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Причины обострения ситуации с материально-техническим обеспечением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35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295" y="1844824"/>
            <a:ext cx="833116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 algn="just">
              <a:buClr>
                <a:srgbClr val="F07F09"/>
              </a:buClr>
              <a:buSzPct val="80000"/>
            </a:pPr>
            <a:r>
              <a:rPr lang="ru-RU" sz="2900" dirty="0" smtClean="0">
                <a:solidFill>
                  <a:srgbClr val="0070C0"/>
                </a:solidFill>
              </a:rPr>
              <a:t>1. Дороговизна  </a:t>
            </a:r>
            <a:r>
              <a:rPr lang="ru-RU" sz="2900" dirty="0">
                <a:solidFill>
                  <a:srgbClr val="0070C0"/>
                </a:solidFill>
              </a:rPr>
              <a:t>оборудования.</a:t>
            </a:r>
            <a:br>
              <a:rPr lang="ru-RU" sz="2900" dirty="0">
                <a:solidFill>
                  <a:srgbClr val="0070C0"/>
                </a:solidFill>
              </a:rPr>
            </a:br>
            <a:r>
              <a:rPr lang="ru-RU" sz="2900" dirty="0">
                <a:solidFill>
                  <a:srgbClr val="0070C0"/>
                </a:solidFill>
              </a:rPr>
              <a:t>2. Быстрое моральное старение.</a:t>
            </a:r>
            <a:br>
              <a:rPr lang="ru-RU" sz="2900" dirty="0">
                <a:solidFill>
                  <a:srgbClr val="0070C0"/>
                </a:solidFill>
              </a:rPr>
            </a:br>
            <a:r>
              <a:rPr lang="ru-RU" sz="2900" dirty="0">
                <a:solidFill>
                  <a:srgbClr val="0070C0"/>
                </a:solidFill>
              </a:rPr>
              <a:t>3. Снижение норматива бюджетных затрат </a:t>
            </a:r>
            <a:r>
              <a:rPr lang="ru-RU" sz="2900" dirty="0" smtClean="0">
                <a:solidFill>
                  <a:srgbClr val="0070C0"/>
                </a:solidFill>
              </a:rPr>
              <a:t>на </a:t>
            </a:r>
            <a:r>
              <a:rPr lang="ru-RU" sz="2900" dirty="0">
                <a:solidFill>
                  <a:srgbClr val="0070C0"/>
                </a:solidFill>
              </a:rPr>
              <a:t>подготовку одного </a:t>
            </a:r>
            <a:r>
              <a:rPr lang="ru-RU" sz="2900" dirty="0" smtClean="0">
                <a:solidFill>
                  <a:srgbClr val="0070C0"/>
                </a:solidFill>
              </a:rPr>
              <a:t>студента.</a:t>
            </a:r>
          </a:p>
          <a:p>
            <a:pPr marL="36576" lvl="0" algn="just">
              <a:buClr>
                <a:srgbClr val="F07F09"/>
              </a:buClr>
              <a:buSzPct val="80000"/>
            </a:pPr>
            <a:r>
              <a:rPr lang="ru-RU" sz="2900" dirty="0" smtClean="0">
                <a:solidFill>
                  <a:srgbClr val="0070C0"/>
                </a:solidFill>
              </a:rPr>
              <a:t>  При </a:t>
            </a:r>
            <a:r>
              <a:rPr lang="ru-RU" sz="2900" dirty="0">
                <a:solidFill>
                  <a:srgbClr val="0070C0"/>
                </a:solidFill>
              </a:rPr>
              <a:t>этом ИБ остается соответствующей приоритетным направлениям (распоряжение Правительства РФ № 7-р от 06.01.2015 г.)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28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936558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900" b="1" dirty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Пути решения проблемы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77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295" y="1844824"/>
            <a:ext cx="833116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algn="just">
              <a:buClr>
                <a:srgbClr val="F07F09"/>
              </a:buClr>
              <a:buSzPct val="80000"/>
            </a:pPr>
            <a:r>
              <a:rPr lang="ru-RU" sz="2900" dirty="0" smtClean="0">
                <a:solidFill>
                  <a:srgbClr val="0070C0"/>
                </a:solidFill>
              </a:rPr>
              <a:t>1. Создание </a:t>
            </a:r>
            <a:r>
              <a:rPr lang="ru-RU" sz="2900" dirty="0">
                <a:solidFill>
                  <a:srgbClr val="0070C0"/>
                </a:solidFill>
              </a:rPr>
              <a:t>учебно-научных производственных центров коллективного пользования на базе одного или нескольких вузов</a:t>
            </a:r>
            <a:r>
              <a:rPr lang="ru-RU" sz="2900" dirty="0" smtClean="0">
                <a:solidFill>
                  <a:srgbClr val="0070C0"/>
                </a:solidFill>
              </a:rPr>
              <a:t>.</a:t>
            </a:r>
          </a:p>
          <a:p>
            <a:pPr marL="550926" indent="-514350" algn="just">
              <a:buClr>
                <a:srgbClr val="F07F09"/>
              </a:buClr>
              <a:buSzPct val="80000"/>
              <a:buAutoNum type="arabicPeriod"/>
            </a:pPr>
            <a:endParaRPr lang="ru-RU" sz="2900" dirty="0">
              <a:solidFill>
                <a:srgbClr val="0070C0"/>
              </a:solidFill>
            </a:endParaRPr>
          </a:p>
          <a:p>
            <a:pPr marL="36576" lvl="0" algn="just">
              <a:buClr>
                <a:srgbClr val="F07F09"/>
              </a:buClr>
              <a:buSzPct val="80000"/>
            </a:pPr>
            <a:r>
              <a:rPr lang="ru-RU" sz="2900" dirty="0">
                <a:solidFill>
                  <a:srgbClr val="0070C0"/>
                </a:solidFill>
              </a:rPr>
              <a:t>2. Создание учебно-научных производственных центров коллективного пользования на базе </a:t>
            </a:r>
            <a:r>
              <a:rPr lang="ru-RU" sz="2900" dirty="0" smtClean="0">
                <a:solidFill>
                  <a:srgbClr val="0070C0"/>
                </a:solidFill>
              </a:rPr>
              <a:t>вузов и ведущих </a:t>
            </a:r>
            <a:r>
              <a:rPr lang="ru-RU" sz="2900" dirty="0">
                <a:solidFill>
                  <a:srgbClr val="0070C0"/>
                </a:solidFill>
              </a:rPr>
              <a:t>предприятий в области ИБ.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34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9303" y="1514296"/>
            <a:ext cx="825916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lvl="0" algn="just">
              <a:buClr>
                <a:srgbClr val="F07F09"/>
              </a:buClr>
              <a:buSzPct val="80000"/>
            </a:pPr>
            <a:r>
              <a:rPr lang="ru-RU" sz="2400" u="sng" dirty="0" smtClean="0">
                <a:solidFill>
                  <a:srgbClr val="0070C0"/>
                </a:solidFill>
              </a:rPr>
              <a:t>Направления деятельности центров</a:t>
            </a:r>
            <a:r>
              <a:rPr lang="ru-RU" sz="2400" dirty="0" smtClean="0">
                <a:solidFill>
                  <a:srgbClr val="0070C0"/>
                </a:solidFill>
              </a:rPr>
              <a:t>:</a:t>
            </a:r>
          </a:p>
          <a:p>
            <a:pPr marL="493776" lvl="0" indent="-457200" algn="just">
              <a:buClr>
                <a:srgbClr val="F07F09"/>
              </a:buClr>
              <a:buSzPct val="80000"/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</a:rPr>
              <a:t>обучение студентов и слушателей (курсы ДПО) </a:t>
            </a:r>
            <a:r>
              <a:rPr lang="ru-RU" sz="2400" dirty="0">
                <a:solidFill>
                  <a:srgbClr val="0070C0"/>
                </a:solidFill>
              </a:rPr>
              <a:t>навыкам </a:t>
            </a:r>
            <a:r>
              <a:rPr lang="ru-RU" sz="2400" dirty="0" smtClean="0">
                <a:solidFill>
                  <a:srgbClr val="0070C0"/>
                </a:solidFill>
              </a:rPr>
              <a:t>практической оценки защищенности различных систем и объектов;</a:t>
            </a:r>
          </a:p>
          <a:p>
            <a:pPr marL="493776" lvl="0" indent="-457200" algn="just">
              <a:buClr>
                <a:srgbClr val="F07F09"/>
              </a:buClr>
              <a:buSzPct val="80000"/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</a:rPr>
              <a:t>проведение студенческих соревнований по ИБ;</a:t>
            </a:r>
          </a:p>
          <a:p>
            <a:pPr marL="493776" lvl="0" indent="-457200" algn="just">
              <a:buClr>
                <a:srgbClr val="F07F09"/>
              </a:buClr>
              <a:buSzPct val="80000"/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</a:rPr>
              <a:t>обучение преподавателей, реализующих ООП в области ИБ;</a:t>
            </a:r>
          </a:p>
          <a:p>
            <a:pPr marL="493776" lvl="0" indent="-457200" algn="just">
              <a:buClr>
                <a:srgbClr val="F07F09"/>
              </a:buClr>
              <a:buSzPct val="80000"/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</a:rPr>
              <a:t>проведение теоретических и научно-экспериментальных работ в области ИБ;</a:t>
            </a:r>
          </a:p>
          <a:p>
            <a:pPr marL="493776" lvl="0" indent="-457200" algn="just">
              <a:buClr>
                <a:srgbClr val="F07F09"/>
              </a:buClr>
              <a:buSzPct val="80000"/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</a:rPr>
              <a:t>проведение работ по заказам внешних организаций в соответствии с имеющимися лицензиями.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01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772816"/>
            <a:ext cx="7992888" cy="375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проекта решения Пленума: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Поручить Президиуму совета РО УМО в апреле-октябре 2015 года организовать разработку Концепции создания межвузовских учебно-научных производственных центров коллективного пользования с участием ведущих профильных предприятий.</a:t>
            </a:r>
            <a:endParaRPr lang="ru-RU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009245"/>
              </p:ext>
            </p:extLst>
          </p:nvPr>
        </p:nvGraphicFramePr>
        <p:xfrm>
          <a:off x="107504" y="44624"/>
          <a:ext cx="591493" cy="12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Acrobat Document" r:id="rId4" imgW="2250360" imgH="4465080" progId="AcroExch.Document.11">
                  <p:embed/>
                </p:oleObj>
              </mc:Choice>
              <mc:Fallback>
                <p:oleObj name="Acrobat Document" r:id="rId4" imgW="2250360" imgH="4465080" progId="AcroExch.Document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4624"/>
                        <a:ext cx="591493" cy="1211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05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4283968" y="3429000"/>
            <a:ext cx="144016" cy="14401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009245"/>
              </p:ext>
            </p:extLst>
          </p:nvPr>
        </p:nvGraphicFramePr>
        <p:xfrm>
          <a:off x="107504" y="44624"/>
          <a:ext cx="591493" cy="12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Acrobat Document" r:id="rId4" imgW="2250360" imgH="4465080" progId="AcroExch.Document.11">
                  <p:embed/>
                </p:oleObj>
              </mc:Choice>
              <mc:Fallback>
                <p:oleObj name="Acrobat Document" r:id="rId4" imgW="2250360" imgH="4465080" progId="AcroExch.Document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4624"/>
                        <a:ext cx="591493" cy="1211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55576" y="1772816"/>
            <a:ext cx="7992888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Пути создания УНЦ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УНЦ  как  МИП.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 УНЦ  на базе существующих подразделений Университета.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конечная звезда 4"/>
          <p:cNvSpPr/>
          <p:nvPr/>
        </p:nvSpPr>
        <p:spPr>
          <a:xfrm>
            <a:off x="4283968" y="3429000"/>
            <a:ext cx="144016" cy="14401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0672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Институт комплексной безопасности и специального приборостроения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836712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кафедра «Защита информации»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кафедра «Прикладные информационные технологии»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кафедра «Управление и моделирование систем»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кафедра «Автоматизированные системы управления»</a:t>
            </a:r>
          </a:p>
          <a:p>
            <a:r>
              <a:rPr lang="ru-RU" sz="1400" dirty="0" smtClean="0"/>
              <a:t>кафедра «Компьютерные системы автоматизации и управления»</a:t>
            </a:r>
          </a:p>
          <a:p>
            <a:r>
              <a:rPr lang="ru-RU" sz="1400" dirty="0" smtClean="0"/>
              <a:t>кафедра «Приборы и информационно-измерительные системы»</a:t>
            </a:r>
          </a:p>
          <a:p>
            <a:r>
              <a:rPr lang="ru-RU" sz="1400" dirty="0" smtClean="0"/>
              <a:t>кафедра «Специальное приборостроение и системы»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кафедра «Информационное противоборство»</a:t>
            </a:r>
          </a:p>
          <a:p>
            <a:r>
              <a:rPr lang="ru-RU" sz="1400" dirty="0" smtClean="0"/>
              <a:t>кафедра «Прикладная и бизнес-информатика»</a:t>
            </a:r>
          </a:p>
          <a:p>
            <a:r>
              <a:rPr lang="ru-RU" sz="1400" dirty="0" smtClean="0"/>
              <a:t>кафедра «Экономическая безопасность»</a:t>
            </a:r>
          </a:p>
          <a:p>
            <a:r>
              <a:rPr lang="ru-RU" sz="1400" dirty="0" smtClean="0"/>
              <a:t>кафедра «Правовое обеспечение национальной безопасности»</a:t>
            </a:r>
          </a:p>
          <a:p>
            <a:r>
              <a:rPr lang="ru-RU" sz="1400" dirty="0" smtClean="0"/>
              <a:t>кафедра «Уголовно-правовое обеспечение национальной безопасности»</a:t>
            </a:r>
          </a:p>
          <a:p>
            <a:r>
              <a:rPr lang="ru-RU" sz="1400" dirty="0" smtClean="0"/>
              <a:t>кафедра «Правовое обеспечение безопасности в коммерческой деятельности и защита интеллектуальной собственности»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базовая кафедра «Информационная безопасность и приборостроение»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научно-исследовательский отдел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5013176"/>
            <a:ext cx="8352928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Институт кибернетики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37321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кафедра компьютерной и информационной безопасности;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базовая кафедра - цифровых устройств и систем защиты информации;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базовая кафедра - информационной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31899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63688" y="1988840"/>
            <a:ext cx="6048672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772816"/>
            <a:ext cx="8424936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4283968" y="3429000"/>
            <a:ext cx="144016" cy="14401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2564904"/>
            <a:ext cx="6264696" cy="33123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3356992"/>
            <a:ext cx="4896544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ИКБСП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4437112"/>
            <a:ext cx="4896544" cy="792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Центр специального назначения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5976" y="270892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УНЦ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704852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Требования ФГОС по материально-техническому обеспечению</a:t>
            </a:r>
            <a:br>
              <a:rPr lang="ru-RU" sz="3600" b="1" dirty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3600" b="1" dirty="0">
                <a:solidFill>
                  <a:srgbClr val="0070C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специальностей в области ИБ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16632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94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4283968" y="3429000"/>
            <a:ext cx="144016" cy="144016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420888"/>
            <a:ext cx="6747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СПАСИБО ЗА ВНИМАНИЕ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720840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Минимально необходимый для реализации программы </a:t>
            </a:r>
            <a:r>
              <a:rPr lang="ru-RU" sz="2800" dirty="0" err="1">
                <a:solidFill>
                  <a:srgbClr val="0070C0"/>
                </a:solidFill>
              </a:rPr>
              <a:t>бакалавриата</a:t>
            </a:r>
            <a:r>
              <a:rPr lang="ru-RU" sz="2800" dirty="0">
                <a:solidFill>
                  <a:srgbClr val="0070C0"/>
                </a:solidFill>
              </a:rPr>
              <a:t> перечень материально-технического обеспечения должен включать в себя </a:t>
            </a:r>
            <a:r>
              <a:rPr lang="ru-RU" sz="2800" b="1" dirty="0">
                <a:solidFill>
                  <a:srgbClr val="0070C0"/>
                </a:solidFill>
              </a:rPr>
              <a:t>лаборатории</a:t>
            </a:r>
            <a:r>
              <a:rPr lang="ru-RU" sz="2800" dirty="0">
                <a:solidFill>
                  <a:srgbClr val="0070C0"/>
                </a:solidFill>
              </a:rPr>
              <a:t> в области:</a:t>
            </a:r>
          </a:p>
          <a:p>
            <a:pPr algn="just"/>
            <a:r>
              <a:rPr lang="ru-RU" sz="2800" dirty="0">
                <a:solidFill>
                  <a:srgbClr val="0070C0"/>
                </a:solidFill>
              </a:rPr>
              <a:t>- </a:t>
            </a:r>
            <a:r>
              <a:rPr lang="ru-RU" sz="2800" b="1" dirty="0">
                <a:solidFill>
                  <a:srgbClr val="0070C0"/>
                </a:solidFill>
              </a:rPr>
              <a:t>физики</a:t>
            </a:r>
            <a:r>
              <a:rPr lang="ru-RU" sz="2800" dirty="0">
                <a:solidFill>
                  <a:srgbClr val="0070C0"/>
                </a:solidFill>
              </a:rPr>
              <a:t>, оснащенную учебно-лабораторными стендами по механике, электричеству и магнетизму, оптике, (электродинамике - для профиля в области БТКС);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89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295" y="1859340"/>
            <a:ext cx="83311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solidFill>
                  <a:srgbClr val="0070C0"/>
                </a:solidFill>
              </a:rPr>
              <a:t>- </a:t>
            </a:r>
            <a:r>
              <a:rPr lang="ru-RU" sz="2800" b="1" dirty="0">
                <a:solidFill>
                  <a:srgbClr val="0070C0"/>
                </a:solidFill>
              </a:rPr>
              <a:t>электротехники, электроники и </a:t>
            </a:r>
            <a:r>
              <a:rPr lang="ru-RU" sz="2800" b="1" dirty="0" err="1">
                <a:solidFill>
                  <a:srgbClr val="0070C0"/>
                </a:solidFill>
              </a:rPr>
              <a:t>схемотехники</a:t>
            </a:r>
            <a:r>
              <a:rPr lang="ru-RU" sz="2800" dirty="0">
                <a:solidFill>
                  <a:srgbClr val="0070C0"/>
                </a:solidFill>
              </a:rPr>
              <a:t>, оснащенную учебно-лабораторными стендами и контрольно-измерительной аппаратурой для измерения частотных свойств, форм и временных характеристик сигналов, средствами для измерения параметров электрических цепей, средствами генерирования сигналов;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72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615440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07F09">
                    <a:tint val="88000"/>
                    <a:satMod val="150000"/>
                  </a:srgbClr>
                </a:solidFill>
                <a:latin typeface="Times New Roman"/>
                <a:ea typeface="Times New Roman"/>
                <a:cs typeface="+mj-cs"/>
              </a:rPr>
              <a:t>- 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+mj-cs"/>
              </a:rPr>
              <a:t>сетей и систем передачи информации, оснащенную рабочими местами на базе вычислительной техники, стендами сетей передачи информации с коммутацией пакетов и коммутацией каналов, структурированной кабельной системой, стойками с телекоммуникационным оборудованием, системой питания и вентиляции, обучающим программным обеспечением,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11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295" y="1556792"/>
            <a:ext cx="83311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+mj-cs"/>
              </a:rPr>
              <a:t>эмулятором (эмуляторами) активного сетевого оборудования, специализированным программным обеспечением для настройки телекоммуникационного оборудования, (стендами для исследования параметров сетевого трафика - для профиля в области БТКС), (элементами телекоммуникационных систем с различными типами линий связи (проводных, беспроводных) - для профиля в области БТКС);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009245"/>
              </p:ext>
            </p:extLst>
          </p:nvPr>
        </p:nvGraphicFramePr>
        <p:xfrm>
          <a:off x="107504" y="44624"/>
          <a:ext cx="591493" cy="12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4" imgW="2250360" imgH="4465080" progId="AcroExch.Document.11">
                  <p:embed/>
                </p:oleObj>
              </mc:Choice>
              <mc:Fallback>
                <p:oleObj name="Acrobat Document" r:id="rId4" imgW="2250360" imgH="4465080" progId="AcroExch.Document.1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4624"/>
                        <a:ext cx="591493" cy="1211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15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008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УМО ИБ по ЦФО</a:t>
            </a:r>
            <a:endParaRPr lang="ru-RU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417295" y="303144"/>
          <a:ext cx="591493" cy="12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Acrobat Document" r:id="rId3" imgW="2250360" imgH="4465080" progId="AcroExch.Document.11">
                  <p:embed/>
                </p:oleObj>
              </mc:Choice>
              <mc:Fallback>
                <p:oleObj name="Acrobat Document" r:id="rId3" imgW="2250360" imgH="4465080" progId="AcroExch.Document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95" y="303144"/>
                        <a:ext cx="591493" cy="1211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5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7295" y="1720840"/>
            <a:ext cx="83311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  <a:cs typeface="+mj-cs"/>
              </a:rPr>
              <a:t>- технической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+mj-cs"/>
              </a:rPr>
              <a:t>защиты информации, оснащенную специализированным оборудованием по защите информации от утечки по акустическому каналу, каналу побочных электромагнитных излучений и наводок (далее – ПЭМИН),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05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008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УМО ИБ по ЦФО</a:t>
            </a:r>
            <a:endParaRPr lang="ru-RU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417295" y="303144"/>
          <a:ext cx="591493" cy="121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Acrobat Document" r:id="rId3" imgW="2250360" imgH="4465080" progId="AcroExch.Document.11">
                  <p:embed/>
                </p:oleObj>
              </mc:Choice>
              <mc:Fallback>
                <p:oleObj name="Acrobat Document" r:id="rId3" imgW="2250360" imgH="4465080" progId="AcroExch.Document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95" y="303144"/>
                        <a:ext cx="591493" cy="1211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5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779781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+mj-cs"/>
              </a:rPr>
              <a:t>(</a:t>
            </a:r>
            <a:r>
              <a:rPr lang="ru-RU" sz="2800" b="1" dirty="0" err="1">
                <a:solidFill>
                  <a:srgbClr val="0070C0"/>
                </a:solidFill>
                <a:latin typeface="Times New Roman"/>
                <a:ea typeface="Times New Roman"/>
                <a:cs typeface="+mj-cs"/>
              </a:rPr>
              <a:t>акустовибрационному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+mj-cs"/>
              </a:rPr>
              <a:t> и акустоэлектрическому каналам - для профилей в области КЗОИ, ТЗИ), (акустоэлектрическому каналу - для профиля в области БТКС), техническими средствами контроля эффективности защиты информации от утечки по указанным каналам;</a:t>
            </a:r>
            <a:r>
              <a:rPr lang="ru-RU" sz="2800" b="1" dirty="0">
                <a:solidFill>
                  <a:srgbClr val="323232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sz="2800" b="1" dirty="0">
                <a:solidFill>
                  <a:srgbClr val="323232"/>
                </a:solidFill>
                <a:latin typeface="Times New Roman"/>
                <a:ea typeface="Times New Roman"/>
                <a:cs typeface="+mj-cs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580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/>
          <a:srcRect l="19070" t="15355" r="43901" b="14253"/>
          <a:stretch/>
        </p:blipFill>
        <p:spPr bwMode="auto">
          <a:xfrm>
            <a:off x="323528" y="1514296"/>
            <a:ext cx="8424936" cy="5011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9" y="1607309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- </a:t>
            </a:r>
            <a:r>
              <a:rPr lang="ru-RU" sz="2800" b="1" dirty="0">
                <a:solidFill>
                  <a:srgbClr val="0070C0"/>
                </a:solidFill>
              </a:rPr>
              <a:t>программно-аппаратных средств </a:t>
            </a:r>
            <a:r>
              <a:rPr lang="ru-RU" sz="2800" dirty="0">
                <a:solidFill>
                  <a:srgbClr val="0070C0"/>
                </a:solidFill>
              </a:rPr>
              <a:t>обеспечения информационной безопасности, оснащенную антивирусными программными комплексами, аппаратными средствами аутентификации пользователя, программно-аппаратными комплексами защиты информации, включающими в том числе криптографические средства защиты информации, (средствами сканирования защищенности компьютерных сетей - для профилей в области БТКС, БАС),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352928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spc="300" dirty="0" smtClean="0">
                <a:solidFill>
                  <a:srgbClr val="0070C0"/>
                </a:solidFill>
                <a:cs typeface="Angsana New" panose="02020603050405020304" pitchFamily="18" charset="-34"/>
              </a:rPr>
              <a:t>Региональное отделение ФУМО ИБ ВО по ЦФО</a:t>
            </a:r>
            <a:endParaRPr lang="ru-RU" b="1" spc="300" dirty="0">
              <a:solidFill>
                <a:srgbClr val="0070C0"/>
              </a:solidFill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96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2039</TotalTime>
  <Words>785</Words>
  <Application>Microsoft Office PowerPoint</Application>
  <PresentationFormat>Экран (4:3)</PresentationFormat>
  <Paragraphs>74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Аспект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материально-технического обеспечения образовательного процесса при подготовке специалистов в области информационной безопасности</dc:title>
  <dc:creator>Пользователь</dc:creator>
  <cp:lastModifiedBy>Alex</cp:lastModifiedBy>
  <cp:revision>34</cp:revision>
  <dcterms:created xsi:type="dcterms:W3CDTF">2015-02-05T13:05:31Z</dcterms:created>
  <dcterms:modified xsi:type="dcterms:W3CDTF">2016-02-09T17:11:06Z</dcterms:modified>
</cp:coreProperties>
</file>