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6" r:id="rId2"/>
    <p:sldId id="284" r:id="rId3"/>
    <p:sldId id="275" r:id="rId4"/>
    <p:sldId id="303" r:id="rId5"/>
    <p:sldId id="276" r:id="rId6"/>
    <p:sldId id="302" r:id="rId7"/>
    <p:sldId id="277" r:id="rId8"/>
    <p:sldId id="278" r:id="rId9"/>
    <p:sldId id="285" r:id="rId10"/>
    <p:sldId id="290" r:id="rId11"/>
    <p:sldId id="286" r:id="rId12"/>
    <p:sldId id="291" r:id="rId13"/>
    <p:sldId id="305" r:id="rId14"/>
    <p:sldId id="306" r:id="rId15"/>
    <p:sldId id="307" r:id="rId16"/>
    <p:sldId id="304" r:id="rId17"/>
    <p:sldId id="292" r:id="rId18"/>
    <p:sldId id="287" r:id="rId19"/>
    <p:sldId id="293" r:id="rId20"/>
    <p:sldId id="288" r:id="rId21"/>
    <p:sldId id="295" r:id="rId22"/>
    <p:sldId id="296" r:id="rId23"/>
    <p:sldId id="297" r:id="rId24"/>
    <p:sldId id="298" r:id="rId25"/>
    <p:sldId id="299" r:id="rId26"/>
    <p:sldId id="289" r:id="rId27"/>
    <p:sldId id="300" r:id="rId28"/>
    <p:sldId id="308" r:id="rId29"/>
    <p:sldId id="301" r:id="rId30"/>
    <p:sldId id="294" r:id="rId31"/>
    <p:sldId id="281" r:id="rId3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F923E19-B395-2641-BF1E-6B7759D81A8E}">
          <p14:sldIdLst>
            <p14:sldId id="256"/>
            <p14:sldId id="284"/>
            <p14:sldId id="275"/>
            <p14:sldId id="303"/>
            <p14:sldId id="276"/>
            <p14:sldId id="302"/>
            <p14:sldId id="277"/>
            <p14:sldId id="278"/>
            <p14:sldId id="285"/>
            <p14:sldId id="290"/>
            <p14:sldId id="286"/>
            <p14:sldId id="291"/>
            <p14:sldId id="305"/>
            <p14:sldId id="306"/>
            <p14:sldId id="307"/>
            <p14:sldId id="304"/>
            <p14:sldId id="292"/>
            <p14:sldId id="287"/>
            <p14:sldId id="293"/>
            <p14:sldId id="288"/>
            <p14:sldId id="295"/>
            <p14:sldId id="296"/>
            <p14:sldId id="297"/>
            <p14:sldId id="298"/>
            <p14:sldId id="299"/>
            <p14:sldId id="289"/>
            <p14:sldId id="300"/>
            <p14:sldId id="308"/>
            <p14:sldId id="301"/>
            <p14:sldId id="294"/>
            <p14:sldId id="281"/>
          </p14:sldIdLst>
        </p14:section>
        <p14:section name="Untitled Section" id="{2CD384A3-25CE-2848-947F-E718852E16FF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47">
          <p15:clr>
            <a:srgbClr val="A4A3A4"/>
          </p15:clr>
        </p15:guide>
        <p15:guide id="2" pos="287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C2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4" autoAdjust="0"/>
    <p:restoredTop sz="94716" autoAdjust="0"/>
  </p:normalViewPr>
  <p:slideViewPr>
    <p:cSldViewPr snapToGrid="0" snapToObjects="1">
      <p:cViewPr varScale="1">
        <p:scale>
          <a:sx n="87" d="100"/>
          <a:sy n="87" d="100"/>
        </p:scale>
        <p:origin x="134" y="58"/>
      </p:cViewPr>
      <p:guideLst>
        <p:guide orient="horz" pos="1647"/>
        <p:guide pos="287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rgbClr val="224A6B"/>
                </a:solidFill>
                <a:latin typeface="Franklin Gothic Medium"/>
                <a:ea typeface="+mn-ea"/>
                <a:cs typeface="Franklin Gothic Medium"/>
              </a:defRPr>
            </a:pPr>
            <a:r>
              <a:rPr lang="ru-RU" dirty="0">
                <a:solidFill>
                  <a:srgbClr val="224A6B"/>
                </a:solidFill>
                <a:latin typeface="Franklin Gothic Medium"/>
                <a:cs typeface="Franklin Gothic Medium"/>
              </a:rPr>
              <a:t>В</a:t>
            </a:r>
            <a:r>
              <a:rPr lang="ru-RU" dirty="0" smtClean="0">
                <a:solidFill>
                  <a:srgbClr val="224A6B"/>
                </a:solidFill>
                <a:latin typeface="Franklin Gothic Medium"/>
                <a:cs typeface="Franklin Gothic Medium"/>
              </a:rPr>
              <a:t>ажность</a:t>
            </a:r>
            <a:r>
              <a:rPr lang="ru-RU" baseline="0" dirty="0" smtClean="0">
                <a:solidFill>
                  <a:srgbClr val="224A6B"/>
                </a:solidFill>
                <a:latin typeface="Franklin Gothic Medium"/>
                <a:cs typeface="Franklin Gothic Medium"/>
              </a:rPr>
              <a:t> </a:t>
            </a:r>
            <a:r>
              <a:rPr lang="en-US" baseline="0" dirty="0">
                <a:solidFill>
                  <a:srgbClr val="224A6B"/>
                </a:solidFill>
                <a:latin typeface="Franklin Gothic Medium"/>
                <a:cs typeface="Franklin Gothic Medium"/>
              </a:rPr>
              <a:t>SSH </a:t>
            </a:r>
            <a:r>
              <a:rPr lang="ru-RU" baseline="0" dirty="0">
                <a:solidFill>
                  <a:srgbClr val="224A6B"/>
                </a:solidFill>
                <a:latin typeface="Franklin Gothic Medium"/>
                <a:cs typeface="Franklin Gothic Medium"/>
              </a:rPr>
              <a:t>для организации</a:t>
            </a:r>
            <a:endParaRPr lang="ru-RU" dirty="0">
              <a:solidFill>
                <a:srgbClr val="224A6B"/>
              </a:solidFill>
              <a:latin typeface="Franklin Gothic Medium"/>
              <a:cs typeface="Franklin Gothic Medium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rgbClr val="224A6B"/>
              </a:solidFill>
              <a:latin typeface="Franklin Gothic Medium"/>
              <a:ea typeface="+mn-ea"/>
              <a:cs typeface="Franklin Gothic Medium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1"/>
              <c:layout>
                <c:manualLayout>
                  <c:x val="-8.5125980966779896E-2"/>
                  <c:y val="-1.0609142607174099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8.5125980966779896E-2"/>
                  <c:y val="1.52391367745697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Лист1!$B$47:$B$51</c:f>
              <c:strCache>
                <c:ptCount val="5"/>
                <c:pt idx="0">
                  <c:v>SSH критичная технология , бизнес не может работать без него </c:v>
                </c:pt>
                <c:pt idx="1">
                  <c:v>не знаю </c:v>
                </c:pt>
                <c:pt idx="2">
                  <c:v>не важна , мы ничего не потеряем </c:v>
                </c:pt>
                <c:pt idx="3">
                  <c:v>SSH нужная технология но мы не считаем ее критичной </c:v>
                </c:pt>
                <c:pt idx="4">
                  <c:v>SSH технология важна и критична для некоторых бизнес процессов </c:v>
                </c:pt>
              </c:strCache>
            </c:strRef>
          </c:cat>
          <c:val>
            <c:numRef>
              <c:f>Лист1!$C$47:$C$51</c:f>
              <c:numCache>
                <c:formatCode>0%</c:formatCode>
                <c:ptCount val="5"/>
                <c:pt idx="0">
                  <c:v>0.22</c:v>
                </c:pt>
                <c:pt idx="1">
                  <c:v>0.03</c:v>
                </c:pt>
                <c:pt idx="2">
                  <c:v>0.03</c:v>
                </c:pt>
                <c:pt idx="3">
                  <c:v>0.26</c:v>
                </c:pt>
                <c:pt idx="4">
                  <c:v>0.46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9481517935258099"/>
          <c:y val="0.15387394284047801"/>
          <c:w val="0.38851815398075201"/>
          <c:h val="0.83102508019830901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rgbClr val="224A6B"/>
              </a:solidFill>
              <a:latin typeface="Franklin Gothic Medium"/>
              <a:ea typeface="+mn-ea"/>
              <a:cs typeface="Franklin Gothic Medium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rgbClr val="224A6B"/>
                </a:solidFill>
                <a:latin typeface="Franklin Gothic Medium"/>
                <a:ea typeface="+mn-ea"/>
                <a:cs typeface="Franklin Gothic Medium"/>
              </a:defRPr>
            </a:pPr>
            <a:r>
              <a:rPr lang="ru-RU" dirty="0" smtClean="0">
                <a:solidFill>
                  <a:srgbClr val="224A6B"/>
                </a:solidFill>
                <a:latin typeface="Franklin Gothic Medium"/>
                <a:cs typeface="Franklin Gothic Medium"/>
              </a:rPr>
              <a:t>Для</a:t>
            </a:r>
            <a:r>
              <a:rPr lang="ru-RU" baseline="0" dirty="0" smtClean="0">
                <a:solidFill>
                  <a:srgbClr val="224A6B"/>
                </a:solidFill>
                <a:latin typeface="Franklin Gothic Medium"/>
                <a:cs typeface="Franklin Gothic Medium"/>
              </a:rPr>
              <a:t> чего используется </a:t>
            </a:r>
            <a:r>
              <a:rPr lang="en-US" baseline="0" dirty="0" smtClean="0">
                <a:solidFill>
                  <a:srgbClr val="224A6B"/>
                </a:solidFill>
                <a:latin typeface="Franklin Gothic Medium"/>
                <a:cs typeface="Franklin Gothic Medium"/>
              </a:rPr>
              <a:t>SSH?</a:t>
            </a:r>
            <a:endParaRPr lang="ru-RU" dirty="0">
              <a:solidFill>
                <a:srgbClr val="224A6B"/>
              </a:solidFill>
              <a:latin typeface="Franklin Gothic Medium"/>
              <a:cs typeface="Franklin Gothic Medium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rgbClr val="224A6B"/>
              </a:solidFill>
              <a:latin typeface="Franklin Gothic Medium"/>
              <a:ea typeface="+mn-ea"/>
              <a:cs typeface="Franklin Gothic Medium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Лист1!$B$59:$B$66</c:f>
              <c:strCache>
                <c:ptCount val="8"/>
                <c:pt idx="0">
                  <c:v>защита автоматизированных процессов передачи данных между программами</c:v>
                </c:pt>
                <c:pt idx="1">
                  <c:v>администраторский доступ</c:v>
                </c:pt>
                <c:pt idx="2">
                  <c:v>ВПН для удаленного доступа</c:v>
                </c:pt>
                <c:pt idx="3">
                  <c:v>для защиты данных передаваемых между серверами (M2M)</c:v>
                </c:pt>
                <c:pt idx="4">
                  <c:v>подключение для процессов бекапа</c:v>
                </c:pt>
                <c:pt idx="5">
                  <c:v>автоматическое управление ЦОД</c:v>
                </c:pt>
                <c:pt idx="6">
                  <c:v>доступ разработчиков для тестирования систем или апгрейда</c:v>
                </c:pt>
                <c:pt idx="7">
                  <c:v>обеспечение процессов отказоустойчивости и DRP</c:v>
                </c:pt>
              </c:strCache>
            </c:strRef>
          </c:cat>
          <c:val>
            <c:numRef>
              <c:f>Лист1!$C$59:$C$66</c:f>
              <c:numCache>
                <c:formatCode>0%</c:formatCode>
                <c:ptCount val="8"/>
                <c:pt idx="0">
                  <c:v>0.41</c:v>
                </c:pt>
                <c:pt idx="1">
                  <c:v>0.4</c:v>
                </c:pt>
                <c:pt idx="2">
                  <c:v>0.37</c:v>
                </c:pt>
                <c:pt idx="3">
                  <c:v>0.35</c:v>
                </c:pt>
                <c:pt idx="4">
                  <c:v>0.32</c:v>
                </c:pt>
                <c:pt idx="5">
                  <c:v>0.31</c:v>
                </c:pt>
                <c:pt idx="6">
                  <c:v>0.31</c:v>
                </c:pt>
                <c:pt idx="7">
                  <c:v>0.28999999999999998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588338568"/>
        <c:axId val="588344056"/>
      </c:barChart>
      <c:catAx>
        <c:axId val="5883385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r">
              <a:defRPr sz="800" b="0" i="0" u="none" strike="noStrike" kern="1200" cap="all" baseline="0">
                <a:solidFill>
                  <a:srgbClr val="224A6B"/>
                </a:solidFill>
                <a:latin typeface="Franklin Gothic Medium"/>
                <a:ea typeface="+mn-ea"/>
                <a:cs typeface="Franklin Gothic Medium"/>
              </a:defRPr>
            </a:pPr>
            <a:endParaRPr lang="ru-RU"/>
          </a:p>
        </c:txPr>
        <c:crossAx val="588344056"/>
        <c:crosses val="autoZero"/>
        <c:auto val="1"/>
        <c:lblAlgn val="ctr"/>
        <c:lblOffset val="100"/>
        <c:noMultiLvlLbl val="0"/>
      </c:catAx>
      <c:valAx>
        <c:axId val="588344056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224A6B"/>
                </a:solidFill>
                <a:latin typeface="Franklin Gothic Medium"/>
                <a:ea typeface="+mn-ea"/>
                <a:cs typeface="Franklin Gothic Medium"/>
              </a:defRPr>
            </a:pPr>
            <a:endParaRPr lang="ru-RU"/>
          </a:p>
        </c:txPr>
        <c:crossAx val="5883385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B23B05-3FD4-C241-9589-C63607FA83B1}" type="datetimeFigureOut">
              <a:rPr lang="en-US" smtClean="0"/>
              <a:t>2/4/2016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C75CAA-CE83-7D48-860D-296BD407F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154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E6C89A-DF6A-9541-BB16-6C35537B00BC}" type="datetimeFigureOut">
              <a:rPr lang="en-US" smtClean="0"/>
              <a:t>2/4/2016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D3A98-3F12-854F-A22D-D947BB000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76660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D3A98-3F12-854F-A22D-D947BB0006C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944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D3A98-3F12-854F-A22D-D947BB0006CB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7837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D3A98-3F12-854F-A22D-D947BB0006C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9455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D3A98-3F12-854F-A22D-D947BB0006C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121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413" y="2066572"/>
            <a:ext cx="6533933" cy="2032887"/>
          </a:xfrm>
        </p:spPr>
        <p:txBody>
          <a:bodyPr/>
          <a:lstStyle>
            <a:lvl1pPr algn="l">
              <a:defRPr>
                <a:solidFill>
                  <a:srgbClr val="05315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99938" y="4761767"/>
            <a:ext cx="1419602" cy="273844"/>
          </a:xfrm>
        </p:spPr>
        <p:txBody>
          <a:bodyPr/>
          <a:lstStyle>
            <a:lvl1pPr>
              <a:defRPr>
                <a:solidFill>
                  <a:srgbClr val="F3C266"/>
                </a:solidFill>
              </a:defRPr>
            </a:lvl1pPr>
          </a:lstStyle>
          <a:p>
            <a:r>
              <a:rPr lang="ru-RU" smtClean="0"/>
              <a:t>24 Января 2016 г.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3C266"/>
                </a:solidFill>
              </a:defRPr>
            </a:lvl1pPr>
          </a:lstStyle>
          <a:p>
            <a:r>
              <a:rPr lang="bg-BG" smtClean="0"/>
              <a:t>Волгоград, CodeIB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0685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+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3C266"/>
                </a:solidFill>
              </a:defRPr>
            </a:lvl1pPr>
          </a:lstStyle>
          <a:p>
            <a:r>
              <a:rPr lang="ru-RU" smtClean="0"/>
              <a:t>24 Января 2016 г.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3C266"/>
                </a:solidFill>
              </a:defRPr>
            </a:lvl1pPr>
          </a:lstStyle>
          <a:p>
            <a:r>
              <a:rPr lang="bg-BG" smtClean="0"/>
              <a:t>Волгоград, CodeIB</a:t>
            </a:r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4713711" y="129274"/>
            <a:ext cx="4226818" cy="491183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06928" y="4767263"/>
            <a:ext cx="2133600" cy="273844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AEFC1CA-3750-9F4D-ABCA-CADEFF9CC0E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816" y="129274"/>
            <a:ext cx="8229600" cy="399139"/>
          </a:xfrm>
        </p:spPr>
        <p:txBody>
          <a:bodyPr>
            <a:noAutofit/>
          </a:bodyPr>
          <a:lstStyle>
            <a:lvl1pPr algn="l">
              <a:defRPr sz="2000" b="1">
                <a:solidFill>
                  <a:srgbClr val="F3C26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816" y="681823"/>
            <a:ext cx="4299129" cy="3946049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337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/2 +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24 Января 2016 г.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bg-BG" smtClean="0"/>
              <a:t>Волгоград, CodeIB</a:t>
            </a:r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4713711" y="1412034"/>
            <a:ext cx="4226818" cy="362907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06928" y="4767263"/>
            <a:ext cx="2133600" cy="273844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AEFC1CA-3750-9F4D-ABCA-CADEFF9CC0E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816" y="129274"/>
            <a:ext cx="8229600" cy="399139"/>
          </a:xfrm>
        </p:spPr>
        <p:txBody>
          <a:bodyPr>
            <a:noAutofit/>
          </a:bodyPr>
          <a:lstStyle>
            <a:lvl1pPr algn="l">
              <a:defRPr sz="2000" b="1">
                <a:solidFill>
                  <a:srgbClr val="F3C26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816" y="681823"/>
            <a:ext cx="4299129" cy="3946049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4"/>
          </p:nvPr>
        </p:nvSpPr>
        <p:spPr>
          <a:xfrm>
            <a:off x="4713711" y="681823"/>
            <a:ext cx="4226818" cy="73021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3C266"/>
                </a:solidFill>
              </a:defRPr>
            </a:lvl1pPr>
            <a:lvl2pPr marL="457200" indent="0">
              <a:buNone/>
              <a:defRPr sz="1800">
                <a:solidFill>
                  <a:srgbClr val="F3C266"/>
                </a:solidFill>
              </a:defRPr>
            </a:lvl2pPr>
            <a:lvl3pPr marL="914400" indent="0">
              <a:buNone/>
              <a:defRPr sz="1800">
                <a:solidFill>
                  <a:srgbClr val="F3C266"/>
                </a:solidFill>
              </a:defRPr>
            </a:lvl3pPr>
            <a:lvl4pPr marL="1371600" indent="0">
              <a:buNone/>
              <a:defRPr sz="1800">
                <a:solidFill>
                  <a:srgbClr val="F3C266"/>
                </a:solidFill>
              </a:defRPr>
            </a:lvl4pPr>
            <a:lvl5pPr marL="1828800" indent="0">
              <a:buNone/>
              <a:defRPr sz="1800">
                <a:solidFill>
                  <a:srgbClr val="F3C266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922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+ 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816" y="129274"/>
            <a:ext cx="8229600" cy="399139"/>
          </a:xfrm>
        </p:spPr>
        <p:txBody>
          <a:bodyPr>
            <a:noAutofit/>
          </a:bodyPr>
          <a:lstStyle>
            <a:lvl1pPr algn="l">
              <a:defRPr sz="2000" b="1">
                <a:solidFill>
                  <a:srgbClr val="F3C26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816" y="681823"/>
            <a:ext cx="5535094" cy="3946049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53158"/>
                </a:solidFill>
              </a:defRPr>
            </a:lvl1pPr>
          </a:lstStyle>
          <a:p>
            <a:r>
              <a:rPr lang="ru-RU" smtClean="0"/>
              <a:t>24 Января 2016 г.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53158"/>
                </a:solidFill>
              </a:defRPr>
            </a:lvl1pPr>
          </a:lstStyle>
          <a:p>
            <a:r>
              <a:rPr lang="bg-BG" smtClean="0"/>
              <a:t>Волгоград, CodeIB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06928" y="4767263"/>
            <a:ext cx="2133600" cy="273844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AEFC1CA-3750-9F4D-ABCA-CADEFF9CC0E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5898529" y="681823"/>
            <a:ext cx="3041999" cy="3946049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536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+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816" y="129274"/>
            <a:ext cx="8229600" cy="399139"/>
          </a:xfrm>
        </p:spPr>
        <p:txBody>
          <a:bodyPr>
            <a:noAutofit/>
          </a:bodyPr>
          <a:lstStyle>
            <a:lvl1pPr algn="l">
              <a:defRPr sz="2000" b="1">
                <a:solidFill>
                  <a:srgbClr val="F3C26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05434" y="690347"/>
            <a:ext cx="5535094" cy="3946049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53158"/>
                </a:solidFill>
              </a:defRPr>
            </a:lvl1pPr>
          </a:lstStyle>
          <a:p>
            <a:r>
              <a:rPr lang="ru-RU" smtClean="0"/>
              <a:t>24 Января 2016 г.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53158"/>
                </a:solidFill>
              </a:defRPr>
            </a:lvl1pPr>
          </a:lstStyle>
          <a:p>
            <a:r>
              <a:rPr lang="bg-BG" smtClean="0"/>
              <a:t>Волгоград, CodeIB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06928" y="4767263"/>
            <a:ext cx="2133600" cy="273844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AEFC1CA-3750-9F4D-ABCA-CADEFF9CC0E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141816" y="673301"/>
            <a:ext cx="3041999" cy="3946049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083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/3 +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816" y="129274"/>
            <a:ext cx="8229600" cy="399139"/>
          </a:xfrm>
        </p:spPr>
        <p:txBody>
          <a:bodyPr>
            <a:noAutofit/>
          </a:bodyPr>
          <a:lstStyle>
            <a:lvl1pPr algn="l">
              <a:defRPr sz="2000" b="1">
                <a:solidFill>
                  <a:srgbClr val="F3C26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816" y="1857966"/>
            <a:ext cx="8798712" cy="2778429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53158"/>
                </a:solidFill>
              </a:defRPr>
            </a:lvl1pPr>
          </a:lstStyle>
          <a:p>
            <a:r>
              <a:rPr lang="ru-RU" smtClean="0"/>
              <a:t>24 Января 2016 г.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53158"/>
                </a:solidFill>
              </a:defRPr>
            </a:lvl1pPr>
          </a:lstStyle>
          <a:p>
            <a:r>
              <a:rPr lang="bg-BG" smtClean="0"/>
              <a:t>Волгоград, CodeIB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06928" y="4767263"/>
            <a:ext cx="2133600" cy="273844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AEFC1CA-3750-9F4D-ABCA-CADEFF9CC0E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141816" y="673301"/>
            <a:ext cx="7359205" cy="997163"/>
          </a:xfrm>
          <a:noFill/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608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6AEFC1CA-3750-9F4D-ABCA-CADEFF9CC0E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174196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53158"/>
                </a:solidFill>
              </a:defRPr>
            </a:lvl1pPr>
          </a:lstStyle>
          <a:p>
            <a:r>
              <a:rPr lang="ru-RU" smtClean="0"/>
              <a:t>24 Января 2016 г.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915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53158"/>
                </a:solidFill>
              </a:defRPr>
            </a:lvl1pPr>
          </a:lstStyle>
          <a:p>
            <a:r>
              <a:rPr lang="bg-BG" smtClean="0"/>
              <a:t>Волгоград, CodeIB</a:t>
            </a:r>
            <a:endParaRPr lang="en-US" dirty="0"/>
          </a:p>
        </p:txBody>
      </p:sp>
      <p:pic>
        <p:nvPicPr>
          <p:cNvPr id="10" name="Picture 9" descr="backgroundR.pn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098" y="0"/>
            <a:ext cx="251690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128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4" r:id="rId3"/>
    <p:sldLayoutId id="2147483650" r:id="rId4"/>
    <p:sldLayoutId id="2147483662" r:id="rId5"/>
    <p:sldLayoutId id="2147483663" r:id="rId6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0"/>
        </a:spcBef>
        <a:spcAft>
          <a:spcPts val="600"/>
        </a:spcAft>
        <a:buClr>
          <a:schemeClr val="bg2"/>
        </a:buClr>
        <a:buFont typeface="+mj-lt"/>
        <a:buAutoNum type="arabicPeriod"/>
        <a:defRPr sz="1800" kern="1200">
          <a:solidFill>
            <a:schemeClr val="tx2"/>
          </a:solidFill>
          <a:latin typeface="Arial Narrow"/>
          <a:ea typeface="+mn-ea"/>
          <a:cs typeface="Arial Narrow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600"/>
        </a:spcAft>
        <a:buClr>
          <a:schemeClr val="bg2"/>
        </a:buClr>
        <a:buFont typeface="Arial"/>
        <a:buChar char="–"/>
        <a:defRPr sz="1800" kern="1200">
          <a:solidFill>
            <a:schemeClr val="tx2"/>
          </a:solidFill>
          <a:latin typeface="Arial Narrow"/>
          <a:ea typeface="+mn-ea"/>
          <a:cs typeface="Arial Narrow"/>
        </a:defRPr>
      </a:lvl2pPr>
      <a:lvl3pPr marL="1143000" indent="-228600" algn="l" defTabSz="457200" rtl="0" eaLnBrk="1" latinLnBrk="0" hangingPunct="1">
        <a:spcBef>
          <a:spcPts val="0"/>
        </a:spcBef>
        <a:spcAft>
          <a:spcPts val="600"/>
        </a:spcAft>
        <a:buClr>
          <a:schemeClr val="bg2"/>
        </a:buClr>
        <a:buFont typeface="Arial"/>
        <a:buChar char="•"/>
        <a:defRPr sz="1800" kern="1200">
          <a:solidFill>
            <a:schemeClr val="tx2"/>
          </a:solidFill>
          <a:latin typeface="Arial Narrow"/>
          <a:ea typeface="+mn-ea"/>
          <a:cs typeface="Arial Narrow"/>
        </a:defRPr>
      </a:lvl3pPr>
      <a:lvl4pPr marL="1600200" indent="-228600" algn="l" defTabSz="457200" rtl="0" eaLnBrk="1" latinLnBrk="0" hangingPunct="1">
        <a:spcBef>
          <a:spcPts val="0"/>
        </a:spcBef>
        <a:spcAft>
          <a:spcPts val="600"/>
        </a:spcAft>
        <a:buClr>
          <a:schemeClr val="bg2"/>
        </a:buClr>
        <a:buFont typeface="Arial"/>
        <a:buChar char="–"/>
        <a:defRPr sz="1800" kern="1200">
          <a:solidFill>
            <a:schemeClr val="tx2"/>
          </a:solidFill>
          <a:latin typeface="Arial Narrow"/>
          <a:ea typeface="+mn-ea"/>
          <a:cs typeface="Arial Narrow"/>
        </a:defRPr>
      </a:lvl4pPr>
      <a:lvl5pPr marL="2057400" indent="-228600" algn="l" defTabSz="457200" rtl="0" eaLnBrk="1" latinLnBrk="0" hangingPunct="1">
        <a:spcBef>
          <a:spcPts val="0"/>
        </a:spcBef>
        <a:spcAft>
          <a:spcPts val="600"/>
        </a:spcAft>
        <a:buClr>
          <a:schemeClr val="bg2"/>
        </a:buClr>
        <a:buFont typeface="Arial"/>
        <a:buChar char="»"/>
        <a:defRPr sz="1800" kern="1200">
          <a:solidFill>
            <a:schemeClr val="tx2"/>
          </a:solidFill>
          <a:latin typeface="Arial Narrow"/>
          <a:ea typeface="+mn-ea"/>
          <a:cs typeface="Arial Narrow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blog.credit.com/2014/02/target-data-breach-cost-banks-240-million-76636/" TargetMode="External"/><Relationship Id="rId2" Type="http://schemas.openxmlformats.org/officeDocument/2006/relationships/hyperlink" Target="http://www.nytimes.com/2014/05/06/business/target-chief-executive-resigns.html?ref=technology&amp;_r=0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krebsonsecurity.com/2014/05/the-target-breach-by-the-numbers/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ewinfosec.ru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1362075"/>
            <a:ext cx="5800725" cy="37814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"/>
            <a:ext cx="7591425" cy="1525333"/>
          </a:xfrm>
        </p:spPr>
        <p:txBody>
          <a:bodyPr>
            <a:noAutofit/>
          </a:bodyPr>
          <a:lstStyle/>
          <a:p>
            <a:pPr algn="ctr"/>
            <a:r>
              <a:rPr lang="ru-RU" sz="3000" spc="200" dirty="0" smtClean="0">
                <a:solidFill>
                  <a:schemeClr val="bg2">
                    <a:lumMod val="75000"/>
                  </a:schemeClr>
                </a:solidFill>
                <a:latin typeface="Arial Narrow" panose="020B0506020202030204" pitchFamily="34" charset="0"/>
              </a:rPr>
              <a:t>ПРОБЛЕМЫ КОНТРОЛЯ ПРИВИЛЕГИРОВАННЫХ ПОЛЬЗОВАТЕЛЕЙ </a:t>
            </a:r>
            <a:br>
              <a:rPr lang="ru-RU" sz="3000" spc="200" dirty="0" smtClean="0">
                <a:solidFill>
                  <a:schemeClr val="bg2">
                    <a:lumMod val="75000"/>
                  </a:schemeClr>
                </a:solidFill>
                <a:latin typeface="Arial Narrow" panose="020B0506020202030204" pitchFamily="34" charset="0"/>
              </a:rPr>
            </a:br>
            <a:r>
              <a:rPr lang="ru-RU" sz="3000" spc="200" dirty="0" smtClean="0">
                <a:solidFill>
                  <a:schemeClr val="bg2">
                    <a:lumMod val="75000"/>
                  </a:schemeClr>
                </a:solidFill>
                <a:latin typeface="Arial Narrow" panose="020B0506020202030204" pitchFamily="34" charset="0"/>
              </a:rPr>
              <a:t>И ИХ РЕШЕНИЕ</a:t>
            </a:r>
            <a:endParaRPr lang="en-US" sz="3000" spc="200" dirty="0">
              <a:solidFill>
                <a:schemeClr val="bg2">
                  <a:lumMod val="75000"/>
                </a:schemeClr>
              </a:solidFill>
              <a:latin typeface="Arial Narrow" panose="020B05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554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7991" y="62599"/>
            <a:ext cx="8229600" cy="399139"/>
          </a:xfrm>
        </p:spPr>
        <p:txBody>
          <a:bodyPr/>
          <a:lstStyle/>
          <a:p>
            <a:r>
              <a:rPr lang="en-US" sz="2600" b="0" spc="200" dirty="0">
                <a:solidFill>
                  <a:schemeClr val="bg2">
                    <a:lumMod val="75000"/>
                  </a:schemeClr>
                </a:solidFill>
                <a:latin typeface="Arial Narrow" panose="020B0606020202030204" pitchFamily="34" charset="0"/>
              </a:rPr>
              <a:t>PRIVELEGED USER – КТО ОН?</a:t>
            </a:r>
          </a:p>
        </p:txBody>
      </p:sp>
      <p:pic>
        <p:nvPicPr>
          <p:cNvPr id="4" name="Picture 3" descr="Pres_SaIn_Slide3Lhr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652238"/>
            <a:ext cx="4129265" cy="4024537"/>
          </a:xfrm>
          <a:prstGeom prst="rect">
            <a:avLst/>
          </a:prstGeom>
        </p:spPr>
      </p:pic>
      <p:pic>
        <p:nvPicPr>
          <p:cNvPr id="7" name="Picture 6" descr="Pres_SaIn_Slide3Rhr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824" y="657225"/>
            <a:ext cx="4338087" cy="408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884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48524" y="136914"/>
            <a:ext cx="1962152" cy="4825611"/>
          </a:xfrm>
        </p:spPr>
        <p:txBody>
          <a:bodyPr>
            <a:normAutofit/>
          </a:bodyPr>
          <a:lstStyle/>
          <a:p>
            <a:pPr marL="285750" indent="-285750">
              <a:buClr>
                <a:schemeClr val="tx2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200" spc="15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Calibri"/>
              </a:rPr>
              <a:t>Разное оборудование требует разных </a:t>
            </a:r>
            <a:r>
              <a:rPr lang="ru-RU" sz="1200" spc="15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Calibri"/>
              </a:rPr>
              <a:t>администраторов</a:t>
            </a:r>
            <a:endParaRPr lang="en-US" sz="1200" spc="150" dirty="0" smtClean="0">
              <a:solidFill>
                <a:schemeClr val="accent1">
                  <a:lumMod val="20000"/>
                  <a:lumOff val="80000"/>
                </a:schemeClr>
              </a:solidFill>
              <a:latin typeface="Arial Narrow" pitchFamily="34" charset="0"/>
              <a:cs typeface="Calibri"/>
            </a:endParaRPr>
          </a:p>
          <a:p>
            <a:pPr marL="285750" indent="-285750">
              <a:buClr>
                <a:schemeClr val="tx2"/>
              </a:buClr>
              <a:buSzPct val="150000"/>
              <a:buFont typeface="Arial" panose="020B0604020202020204" pitchFamily="34" charset="0"/>
              <a:buChar char="•"/>
            </a:pPr>
            <a:endParaRPr lang="en-US" sz="1200" spc="150" dirty="0">
              <a:solidFill>
                <a:schemeClr val="accent1">
                  <a:lumMod val="20000"/>
                  <a:lumOff val="80000"/>
                </a:schemeClr>
              </a:solidFill>
              <a:latin typeface="Arial Narrow" pitchFamily="34" charset="0"/>
              <a:cs typeface="Calibri"/>
            </a:endParaRPr>
          </a:p>
          <a:p>
            <a:pPr marL="285750" indent="-285750">
              <a:buClr>
                <a:schemeClr val="tx2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200" spc="15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Calibri"/>
              </a:rPr>
              <a:t>Для </a:t>
            </a:r>
            <a:r>
              <a:rPr lang="ru-RU" sz="1200" spc="15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Calibri"/>
              </a:rPr>
              <a:t>разных </a:t>
            </a:r>
            <a:r>
              <a:rPr lang="ru-RU" sz="1200" spc="15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Calibri"/>
              </a:rPr>
              <a:t>ресурсов </a:t>
            </a:r>
            <a:r>
              <a:rPr lang="ru-RU" sz="1200" spc="15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Calibri"/>
              </a:rPr>
              <a:t>требуются специалисты нескольких компаний</a:t>
            </a:r>
            <a:endParaRPr lang="en-US" sz="1200" spc="150" dirty="0" smtClean="0">
              <a:solidFill>
                <a:schemeClr val="accent1">
                  <a:lumMod val="20000"/>
                  <a:lumOff val="80000"/>
                </a:schemeClr>
              </a:solidFill>
              <a:latin typeface="Arial Narrow" pitchFamily="34" charset="0"/>
              <a:cs typeface="Calibri"/>
            </a:endParaRPr>
          </a:p>
          <a:p>
            <a:pPr marL="285750" indent="-285750">
              <a:buClr>
                <a:schemeClr val="tx2"/>
              </a:buClr>
              <a:buSzPct val="150000"/>
              <a:buFont typeface="Arial" panose="020B0604020202020204" pitchFamily="34" charset="0"/>
              <a:buChar char="•"/>
            </a:pPr>
            <a:endParaRPr lang="ru-RU" sz="1200" spc="150" dirty="0" smtClean="0">
              <a:solidFill>
                <a:schemeClr val="accent1">
                  <a:lumMod val="20000"/>
                  <a:lumOff val="80000"/>
                </a:schemeClr>
              </a:solidFill>
              <a:latin typeface="Arial Narrow" pitchFamily="34" charset="0"/>
              <a:cs typeface="Calibri"/>
            </a:endParaRPr>
          </a:p>
          <a:p>
            <a:pPr marL="285750" indent="-285750">
              <a:buClr>
                <a:schemeClr val="tx2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200" spc="15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Calibri"/>
              </a:rPr>
              <a:t>Нескольким администраторам требуется доступ </a:t>
            </a:r>
            <a:r>
              <a:rPr lang="ru-RU" sz="1200" spc="15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Calibri"/>
              </a:rPr>
              <a:t>к </a:t>
            </a:r>
            <a:r>
              <a:rPr lang="ru-RU" sz="1200" spc="15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Calibri"/>
              </a:rPr>
              <a:t>одним и тем </a:t>
            </a:r>
            <a:r>
              <a:rPr lang="ru-RU" sz="1200" spc="15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Calibri"/>
              </a:rPr>
              <a:t>же </a:t>
            </a:r>
            <a:r>
              <a:rPr lang="ru-RU" sz="1200" spc="15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Calibri"/>
              </a:rPr>
              <a:t>ресурсам </a:t>
            </a:r>
            <a:endParaRPr lang="en-US" sz="1200" spc="150" dirty="0" smtClean="0">
              <a:solidFill>
                <a:schemeClr val="accent1">
                  <a:lumMod val="20000"/>
                  <a:lumOff val="80000"/>
                </a:schemeClr>
              </a:solidFill>
              <a:latin typeface="Arial Narrow" pitchFamily="34" charset="0"/>
              <a:cs typeface="Calibri"/>
            </a:endParaRPr>
          </a:p>
          <a:p>
            <a:pPr marL="285750" indent="-285750">
              <a:buClr>
                <a:schemeClr val="tx2"/>
              </a:buClr>
              <a:buSzPct val="150000"/>
              <a:buFont typeface="Arial" panose="020B0604020202020204" pitchFamily="34" charset="0"/>
              <a:buChar char="•"/>
            </a:pPr>
            <a:endParaRPr lang="ru-RU" sz="1200" spc="150" dirty="0" smtClean="0">
              <a:solidFill>
                <a:schemeClr val="accent1">
                  <a:lumMod val="20000"/>
                  <a:lumOff val="80000"/>
                </a:schemeClr>
              </a:solidFill>
              <a:latin typeface="Arial Narrow" pitchFamily="34" charset="0"/>
              <a:cs typeface="Calibri"/>
            </a:endParaRPr>
          </a:p>
          <a:p>
            <a:pPr marL="285750" indent="-285750">
              <a:buClr>
                <a:schemeClr val="tx2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200" spc="15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Calibri"/>
              </a:rPr>
              <a:t>Т</a:t>
            </a:r>
            <a:r>
              <a:rPr lang="ru-RU" sz="1200" spc="15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Calibri"/>
              </a:rPr>
              <a:t>рудно </a:t>
            </a:r>
            <a:r>
              <a:rPr lang="ru-RU" sz="1200" spc="15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Calibri"/>
              </a:rPr>
              <a:t>понять что делал </a:t>
            </a:r>
            <a:r>
              <a:rPr lang="en-US" sz="1200" spc="15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Calibri"/>
              </a:rPr>
              <a:t>admin </a:t>
            </a:r>
            <a:r>
              <a:rPr lang="ru-RU" sz="1200" spc="15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Calibri"/>
              </a:rPr>
              <a:t>на серверах или </a:t>
            </a:r>
            <a:r>
              <a:rPr lang="ru-RU" sz="1200" spc="15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Calibri"/>
              </a:rPr>
              <a:t>в оборудовании АСУ </a:t>
            </a:r>
            <a:r>
              <a:rPr lang="ru-RU" sz="1200" spc="15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itchFamily="34" charset="0"/>
                <a:cs typeface="Calibri"/>
              </a:rPr>
              <a:t>ТП</a:t>
            </a:r>
            <a:endParaRPr lang="ru-RU" sz="1200" spc="15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Заголовок 5"/>
          <p:cNvSpPr>
            <a:spLocks noGrp="1"/>
          </p:cNvSpPr>
          <p:nvPr>
            <p:ph type="title"/>
          </p:nvPr>
        </p:nvSpPr>
        <p:spPr>
          <a:xfrm>
            <a:off x="0" y="47625"/>
            <a:ext cx="8229600" cy="399139"/>
          </a:xfrm>
        </p:spPr>
        <p:txBody>
          <a:bodyPr/>
          <a:lstStyle/>
          <a:p>
            <a:r>
              <a:rPr lang="ru-RU" sz="2600" b="0" spc="200" dirty="0" smtClean="0">
                <a:solidFill>
                  <a:schemeClr val="bg2">
                    <a:lumMod val="75000"/>
                  </a:schemeClr>
                </a:solidFill>
                <a:latin typeface="Arial Narrow" panose="020B0606020202030204" pitchFamily="34" charset="0"/>
              </a:rPr>
              <a:t>ПРОБЛЕМА</a:t>
            </a:r>
            <a:endParaRPr lang="ru-RU" sz="2600" b="0" spc="200" dirty="0">
              <a:solidFill>
                <a:schemeClr val="bg2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Picture 4" descr="Pres_SaIn_2_Slide2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53" y="465814"/>
            <a:ext cx="6089219" cy="459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9633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6" y="62599"/>
            <a:ext cx="8229600" cy="399139"/>
          </a:xfrm>
        </p:spPr>
        <p:txBody>
          <a:bodyPr/>
          <a:lstStyle/>
          <a:p>
            <a:r>
              <a:rPr lang="ru-RU" sz="2600" b="0" spc="200" dirty="0" smtClean="0">
                <a:solidFill>
                  <a:schemeClr val="bg2">
                    <a:lumMod val="75000"/>
                  </a:schemeClr>
                </a:solidFill>
                <a:latin typeface="Arial Narrow" panose="020B0606020202030204" pitchFamily="34" charset="0"/>
              </a:rPr>
              <a:t>ПРОБЛЕМА</a:t>
            </a:r>
            <a:r>
              <a:rPr lang="en-US" dirty="0" smtClean="0">
                <a:solidFill>
                  <a:srgbClr val="053158"/>
                </a:solidFill>
                <a:latin typeface="Arial Narrow" panose="020B0606020202030204" pitchFamily="34" charset="0"/>
              </a:rPr>
              <a:t>					</a:t>
            </a:r>
            <a:r>
              <a:rPr lang="ru-RU" dirty="0" smtClean="0">
                <a:solidFill>
                  <a:srgbClr val="053158"/>
                </a:solidFill>
                <a:latin typeface="Arial Narrow" panose="020B0606020202030204" pitchFamily="34" charset="0"/>
              </a:rPr>
              <a:t>       </a:t>
            </a:r>
            <a:r>
              <a:rPr lang="ru-RU" sz="1400" spc="15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Налажен регулярный контроль</a:t>
            </a:r>
            <a:endParaRPr lang="en-US" sz="1400" spc="15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idx="13"/>
          </p:nvPr>
        </p:nvSpPr>
        <p:spPr>
          <a:xfrm>
            <a:off x="114301" y="699863"/>
            <a:ext cx="2828923" cy="3947888"/>
          </a:xfrm>
        </p:spPr>
        <p:txBody>
          <a:bodyPr>
            <a:noAutofit/>
          </a:bodyPr>
          <a:lstStyle/>
          <a:p>
            <a:r>
              <a:rPr lang="ru-RU" sz="1500" b="1" spc="100" dirty="0">
                <a:solidFill>
                  <a:schemeClr val="bg2">
                    <a:lumMod val="75000"/>
                  </a:schemeClr>
                </a:solidFill>
                <a:latin typeface="Arial Narrow" panose="020B0606020202030204" pitchFamily="34" charset="0"/>
              </a:rPr>
              <a:t>90%</a:t>
            </a:r>
            <a:r>
              <a:rPr lang="ru-RU" sz="1500" b="1" spc="100" dirty="0">
                <a:latin typeface="Arial Narrow" panose="020B0606020202030204" pitchFamily="34" charset="0"/>
              </a:rPr>
              <a:t> </a:t>
            </a:r>
            <a:r>
              <a:rPr lang="ru-RU" sz="1500" spc="100" dirty="0" smtClean="0">
                <a:latin typeface="Arial Narrow" panose="020B0606020202030204" pitchFamily="34" charset="0"/>
              </a:rPr>
              <a:t>вторжений </a:t>
            </a:r>
            <a:r>
              <a:rPr lang="ru-RU" sz="1500" spc="100" dirty="0">
                <a:latin typeface="Arial Narrow" panose="020B0606020202030204" pitchFamily="34" charset="0"/>
              </a:rPr>
              <a:t>в критичные ИС осуществляются с помощью </a:t>
            </a:r>
            <a:r>
              <a:rPr lang="ru-RU" sz="1500" spc="100" dirty="0" smtClean="0">
                <a:latin typeface="Arial Narrow" panose="020B0606020202030204" pitchFamily="34" charset="0"/>
              </a:rPr>
              <a:t>привилегированных </a:t>
            </a:r>
            <a:r>
              <a:rPr lang="ru-RU" sz="1500" spc="100" dirty="0">
                <a:latin typeface="Arial Narrow" panose="020B0606020202030204" pitchFamily="34" charset="0"/>
              </a:rPr>
              <a:t>учетных записей</a:t>
            </a:r>
            <a:r>
              <a:rPr lang="ru-RU" sz="1500" spc="100" dirty="0" smtClean="0">
                <a:latin typeface="Arial Narrow" panose="020B0606020202030204" pitchFamily="34" charset="0"/>
              </a:rPr>
              <a:t>.</a:t>
            </a:r>
            <a:endParaRPr lang="en-US" sz="1500" spc="100" dirty="0">
              <a:latin typeface="Arial Narrow" panose="020B0606020202030204" pitchFamily="34" charset="0"/>
            </a:endParaRPr>
          </a:p>
          <a:p>
            <a:r>
              <a:rPr lang="ru-RU" sz="1500" b="1" spc="100" dirty="0">
                <a:solidFill>
                  <a:schemeClr val="bg2">
                    <a:lumMod val="75000"/>
                  </a:schemeClr>
                </a:solidFill>
                <a:latin typeface="Arial Narrow" panose="020B0606020202030204" pitchFamily="34" charset="0"/>
              </a:rPr>
              <a:t>74% </a:t>
            </a:r>
            <a:r>
              <a:rPr lang="ru-RU" sz="1500" spc="100" dirty="0">
                <a:latin typeface="Arial Narrow" panose="020B0606020202030204" pitchFamily="34" charset="0"/>
              </a:rPr>
              <a:t>администраторов признались, что </a:t>
            </a:r>
            <a:r>
              <a:rPr lang="ru-RU" sz="1500" spc="100" dirty="0" smtClean="0">
                <a:latin typeface="Arial Narrow" panose="020B0606020202030204" pitchFamily="34" charset="0"/>
              </a:rPr>
              <a:t>легко обходят </a:t>
            </a:r>
            <a:r>
              <a:rPr lang="ru-RU" sz="1500" spc="100" dirty="0">
                <a:latin typeface="Arial Narrow" panose="020B0606020202030204" pitchFamily="34" charset="0"/>
              </a:rPr>
              <a:t>меры безопасности, </a:t>
            </a:r>
            <a:r>
              <a:rPr lang="ru-RU" sz="1500" spc="100" dirty="0" smtClean="0">
                <a:latin typeface="Arial Narrow" panose="020B0606020202030204" pitchFamily="34" charset="0"/>
              </a:rPr>
              <a:t>призванные защищать конфиденциальные данные.</a:t>
            </a:r>
            <a:endParaRPr lang="ru-RU" sz="1500" spc="100" dirty="0">
              <a:latin typeface="Arial Narrow" panose="020B0606020202030204" pitchFamily="34" charset="0"/>
            </a:endParaRPr>
          </a:p>
          <a:p>
            <a:r>
              <a:rPr lang="ru-RU" sz="1500" b="1" spc="100" dirty="0">
                <a:solidFill>
                  <a:schemeClr val="bg2">
                    <a:lumMod val="75000"/>
                  </a:schemeClr>
                </a:solidFill>
                <a:latin typeface="Arial Narrow" panose="020B0606020202030204" pitchFamily="34" charset="0"/>
              </a:rPr>
              <a:t>80% </a:t>
            </a:r>
            <a:r>
              <a:rPr lang="ru-RU" sz="1500" spc="100" dirty="0">
                <a:latin typeface="Arial Narrow" panose="020B0606020202030204" pitchFamily="34" charset="0"/>
              </a:rPr>
              <a:t>привилегированных учетных записей принадлежат </a:t>
            </a:r>
            <a:r>
              <a:rPr lang="ru-RU" sz="1500" b="1" spc="100" dirty="0" smtClean="0">
                <a:latin typeface="Arial Narrow" panose="020B0606020202030204" pitchFamily="34" charset="0"/>
              </a:rPr>
              <a:t>автоматизированным </a:t>
            </a:r>
            <a:r>
              <a:rPr lang="ru-RU" sz="1500" b="1" spc="100" dirty="0">
                <a:latin typeface="Arial Narrow" panose="020B0606020202030204" pitchFamily="34" charset="0"/>
              </a:rPr>
              <a:t>системам</a:t>
            </a:r>
            <a:r>
              <a:rPr lang="ru-RU" sz="1500" spc="100" dirty="0">
                <a:latin typeface="Arial Narrow" panose="020B0606020202030204" pitchFamily="34" charset="0"/>
              </a:rPr>
              <a:t>, которые </a:t>
            </a:r>
            <a:r>
              <a:rPr lang="ru-RU" sz="1500" spc="100" dirty="0" smtClean="0">
                <a:latin typeface="Arial Narrow" panose="020B0606020202030204" pitchFamily="34" charset="0"/>
              </a:rPr>
              <a:t>никак </a:t>
            </a:r>
            <a:r>
              <a:rPr lang="ru-RU" sz="1500" spc="100" dirty="0">
                <a:latin typeface="Arial Narrow" panose="020B0606020202030204" pitchFamily="34" charset="0"/>
              </a:rPr>
              <a:t>не контролируются и </a:t>
            </a:r>
            <a:r>
              <a:rPr lang="ru-RU" sz="1500" spc="100" dirty="0" smtClean="0">
                <a:latin typeface="Arial Narrow" panose="020B0606020202030204" pitchFamily="34" charset="0"/>
              </a:rPr>
              <a:t>к которым </a:t>
            </a:r>
            <a:r>
              <a:rPr lang="ru-RU" sz="1500" spc="100" dirty="0">
                <a:latin typeface="Arial Narrow" panose="020B0606020202030204" pitchFamily="34" charset="0"/>
              </a:rPr>
              <a:t>трудно применить </a:t>
            </a:r>
            <a:r>
              <a:rPr lang="ru-RU" sz="1500" spc="100" dirty="0" smtClean="0">
                <a:latin typeface="Arial Narrow" panose="020B0606020202030204" pitchFamily="34" charset="0"/>
              </a:rPr>
              <a:t>политики </a:t>
            </a:r>
            <a:r>
              <a:rPr lang="ru-RU" sz="1500" spc="100" dirty="0">
                <a:latin typeface="Arial Narrow" panose="020B0606020202030204" pitchFamily="34" charset="0"/>
              </a:rPr>
              <a:t>безопасности.</a:t>
            </a:r>
          </a:p>
          <a:p>
            <a:endParaRPr lang="ru-RU" sz="1500" spc="100" dirty="0">
              <a:latin typeface="Arial Narrow" panose="020B0606020202030204" pitchFamily="34" charset="0"/>
            </a:endParaRPr>
          </a:p>
          <a:p>
            <a:endParaRPr lang="en-US" sz="1500" spc="100" dirty="0">
              <a:latin typeface="Arial Narrow" panose="020B0606020202030204" pitchFamily="34" charset="0"/>
            </a:endParaRPr>
          </a:p>
          <a:p>
            <a:endParaRPr lang="en-US" sz="1500" spc="100" dirty="0">
              <a:latin typeface="Arial Narrow" panose="020B0606020202030204" pitchFamily="34" charset="0"/>
            </a:endParaRPr>
          </a:p>
        </p:txBody>
      </p:sp>
      <p:pic>
        <p:nvPicPr>
          <p:cNvPr id="10" name="Picture 9" descr="Pres_SaIn_Slide4hr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024" y="513900"/>
            <a:ext cx="6189284" cy="421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23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Административный доступ – немногие решения  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24 Января 2016 г.</a:t>
            </a:r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g-BG" smtClean="0"/>
              <a:t>Волгоград, CodeIB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FC1CA-3750-9F4D-ABCA-CADEFF9CC0E4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8" name="Объект 3"/>
          <p:cNvSpPr txBox="1">
            <a:spLocks/>
          </p:cNvSpPr>
          <p:nvPr/>
        </p:nvSpPr>
        <p:spPr>
          <a:xfrm>
            <a:off x="260999" y="822013"/>
            <a:ext cx="7009770" cy="3651649"/>
          </a:xfrm>
          <a:prstGeom prst="rect">
            <a:avLst/>
          </a:prstGeom>
        </p:spPr>
        <p:txBody>
          <a:bodyPr/>
          <a:lstStyle>
            <a:lvl1pPr marL="194813" indent="-155850" algn="l" defTabSz="779252" rtl="0" eaLnBrk="1" latinLnBrk="0" hangingPunct="1">
              <a:spcBef>
                <a:spcPct val="20000"/>
              </a:spcBef>
              <a:spcAft>
                <a:spcPts val="256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67551" indent="-155850" algn="l" defTabSz="779252" rtl="0" eaLnBrk="1" latinLnBrk="0" hangingPunct="1">
              <a:spcBef>
                <a:spcPct val="20000"/>
              </a:spcBef>
              <a:spcAft>
                <a:spcPts val="256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01327" indent="-155850" algn="l" defTabSz="779252" rtl="0" eaLnBrk="1" latinLnBrk="0" hangingPunct="1">
              <a:spcBef>
                <a:spcPct val="20000"/>
              </a:spcBef>
              <a:spcAft>
                <a:spcPts val="256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35102" indent="-155850" algn="l" defTabSz="779252" rtl="0" eaLnBrk="1" latinLnBrk="0" hangingPunct="1">
              <a:spcBef>
                <a:spcPct val="20000"/>
              </a:spcBef>
              <a:spcAft>
                <a:spcPts val="256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84463" indent="-155850" algn="l" defTabSz="779252" rtl="0" eaLnBrk="1" latinLnBrk="0" hangingPunct="1">
              <a:spcBef>
                <a:spcPct val="20000"/>
              </a:spcBef>
              <a:spcAft>
                <a:spcPts val="256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418238" indent="-155850" algn="l" defTabSz="779252" rtl="0" eaLnBrk="1" latinLnBrk="0" hangingPunct="1">
              <a:spcBef>
                <a:spcPct val="20000"/>
              </a:spcBef>
              <a:spcAft>
                <a:spcPts val="256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5391" indent="-155850" algn="l" defTabSz="779252" rtl="0" eaLnBrk="1" latinLnBrk="0" hangingPunct="1">
              <a:spcBef>
                <a:spcPct val="20000"/>
              </a:spcBef>
              <a:spcAft>
                <a:spcPts val="256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948129" indent="-155850" algn="l" defTabSz="779252" rtl="0" eaLnBrk="1" latinLnBrk="0" hangingPunct="1">
              <a:spcBef>
                <a:spcPct val="20000"/>
              </a:spcBef>
              <a:spcAft>
                <a:spcPts val="256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205282" indent="-155850" algn="l" defTabSz="779252" rtl="0" eaLnBrk="1" latinLnBrk="0" hangingPunct="1">
              <a:spcBef>
                <a:spcPct val="20000"/>
              </a:spcBef>
              <a:spcAft>
                <a:spcPts val="256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224A6B"/>
                </a:solidFill>
                <a:latin typeface="Arial Narrow" panose="020B0506020202030204" pitchFamily="34" charset="0"/>
              </a:rPr>
              <a:t>Доступ для привилегированного пользователя осуществляется с использованием всего нескольких протоколов: </a:t>
            </a:r>
            <a:r>
              <a:rPr lang="en-US" sz="2400" dirty="0" smtClean="0">
                <a:solidFill>
                  <a:srgbClr val="224A6B"/>
                </a:solidFill>
                <a:latin typeface="Arial Narrow" panose="020B0506020202030204" pitchFamily="34" charset="0"/>
              </a:rPr>
              <a:t>RDP, RSH, SSH, VNC</a:t>
            </a:r>
            <a:r>
              <a:rPr lang="ru-RU" sz="2400" dirty="0" smtClean="0">
                <a:solidFill>
                  <a:srgbClr val="224A6B"/>
                </a:solidFill>
                <a:latin typeface="Arial Narrow" panose="020B0506020202030204" pitchFamily="34" charset="0"/>
              </a:rPr>
              <a:t> и др. </a:t>
            </a:r>
          </a:p>
          <a:p>
            <a:pPr fontAlgn="auto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224A6B"/>
                </a:solidFill>
                <a:latin typeface="Arial Narrow" panose="020B0506020202030204" pitchFamily="34" charset="0"/>
              </a:rPr>
              <a:t>В большинстве случаев как для интерактивных пользователей, так и для </a:t>
            </a:r>
            <a:r>
              <a:rPr lang="en-US" sz="2400" dirty="0" smtClean="0">
                <a:solidFill>
                  <a:srgbClr val="224A6B"/>
                </a:solidFill>
                <a:latin typeface="Arial Narrow" panose="020B0506020202030204" pitchFamily="34" charset="0"/>
              </a:rPr>
              <a:t>M2M </a:t>
            </a:r>
            <a:r>
              <a:rPr lang="ru-RU" sz="2400" dirty="0" smtClean="0">
                <a:solidFill>
                  <a:srgbClr val="224A6B"/>
                </a:solidFill>
                <a:latin typeface="Arial Narrow" panose="020B0506020202030204" pitchFamily="34" charset="0"/>
              </a:rPr>
              <a:t>используется протокол </a:t>
            </a:r>
            <a:r>
              <a:rPr lang="en-US" sz="2400" dirty="0" smtClean="0">
                <a:solidFill>
                  <a:srgbClr val="224A6B"/>
                </a:solidFill>
                <a:latin typeface="Arial Narrow" panose="020B0506020202030204" pitchFamily="34" charset="0"/>
              </a:rPr>
              <a:t>SSH (</a:t>
            </a:r>
            <a:r>
              <a:rPr lang="ru-RU" sz="2400" dirty="0" smtClean="0">
                <a:solidFill>
                  <a:srgbClr val="224A6B"/>
                </a:solidFill>
                <a:latin typeface="Arial Narrow" panose="020B0506020202030204" pitchFamily="34" charset="0"/>
              </a:rPr>
              <a:t>стандарт)</a:t>
            </a:r>
          </a:p>
          <a:p>
            <a:pPr fontAlgn="auto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224A6B"/>
                </a:solidFill>
                <a:latin typeface="Arial Narrow" panose="020B0506020202030204" pitchFamily="34" charset="0"/>
              </a:rPr>
              <a:t>SSH </a:t>
            </a:r>
            <a:r>
              <a:rPr lang="ru-RU" sz="2400" dirty="0" smtClean="0">
                <a:solidFill>
                  <a:srgbClr val="224A6B"/>
                </a:solidFill>
                <a:latin typeface="Arial Narrow" panose="020B0506020202030204" pitchFamily="34" charset="0"/>
              </a:rPr>
              <a:t>позволяет шифровать данные,  а также удобно передавать информацию и обеспечивать строгую аутентификацию </a:t>
            </a:r>
          </a:p>
          <a:p>
            <a:pPr fontAlgn="auto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224A6B"/>
              </a:solidFill>
              <a:latin typeface="Arial Narrow" panose="020B05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1809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658" y="434979"/>
            <a:ext cx="8229600" cy="399139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600" b="0" spc="200" dirty="0">
                <a:solidFill>
                  <a:schemeClr val="bg2">
                    <a:lumMod val="75000"/>
                  </a:schemeClr>
                </a:solidFill>
                <a:latin typeface="Arial Narrow" panose="020B0606020202030204" pitchFamily="34" charset="0"/>
              </a:rPr>
              <a:t>SSH</a:t>
            </a:r>
            <a:r>
              <a:rPr lang="ru-RU" sz="2600" b="0" spc="200" dirty="0">
                <a:solidFill>
                  <a:schemeClr val="bg2">
                    <a:lumMod val="75000"/>
                  </a:schemeClr>
                </a:solidFill>
                <a:latin typeface="Arial Narrow" panose="020B0606020202030204" pitchFamily="34" charset="0"/>
              </a:rPr>
              <a:t> ИСПОЛЬЗУЮТ ДЛЯ МНОГИХ ВИДОВ ДЕЯТЕЛЬНОСТИ</a:t>
            </a:r>
            <a:br>
              <a:rPr lang="ru-RU" sz="2600" b="0" spc="200" dirty="0">
                <a:solidFill>
                  <a:schemeClr val="bg2">
                    <a:lumMod val="75000"/>
                  </a:schemeClr>
                </a:solidFill>
                <a:latin typeface="Arial Narrow" panose="020B0606020202030204" pitchFamily="34" charset="0"/>
              </a:rPr>
            </a:br>
            <a:endParaRPr lang="ru-RU" sz="2600" b="0" spc="200" dirty="0">
              <a:solidFill>
                <a:schemeClr val="bg2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24 Января 2016 г.</a:t>
            </a:r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g-BG" dirty="0" smtClean="0"/>
              <a:t>Волгоград, CodeIB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FC1CA-3750-9F4D-ABCA-CADEFF9CC0E4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33592" y="4002442"/>
            <a:ext cx="8832461" cy="817351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cap="all" dirty="0">
                <a:solidFill>
                  <a:srgbClr val="BC782B"/>
                </a:solidFill>
                <a:latin typeface="Arial Narrow" panose="020B0506020202030204" pitchFamily="34" charset="0"/>
                <a:cs typeface="Franklin Gothic Medium"/>
              </a:rPr>
              <a:t>82% </a:t>
            </a:r>
            <a:r>
              <a:rPr lang="ru-RU" sz="2400" cap="all" dirty="0">
                <a:solidFill>
                  <a:srgbClr val="BC782B"/>
                </a:solidFill>
                <a:latin typeface="Arial Narrow" panose="020B0506020202030204" pitchFamily="34" charset="0"/>
                <a:cs typeface="Franklin Gothic Medium"/>
              </a:rPr>
              <a:t>респондентов </a:t>
            </a:r>
            <a:r>
              <a:rPr lang="ru-RU" sz="2400" cap="all" dirty="0" smtClean="0">
                <a:solidFill>
                  <a:srgbClr val="BC782B"/>
                </a:solidFill>
                <a:latin typeface="Arial Narrow" panose="020B0506020202030204" pitchFamily="34" charset="0"/>
                <a:cs typeface="Franklin Gothic Medium"/>
              </a:rPr>
              <a:t>ответили, </a:t>
            </a:r>
            <a:r>
              <a:rPr lang="ru-RU" sz="2400" cap="all" dirty="0">
                <a:solidFill>
                  <a:srgbClr val="BC782B"/>
                </a:solidFill>
                <a:latin typeface="Arial Narrow" panose="020B0506020202030204" pitchFamily="34" charset="0"/>
                <a:cs typeface="Franklin Gothic Medium"/>
              </a:rPr>
              <a:t>что </a:t>
            </a:r>
            <a:r>
              <a:rPr lang="ru-RU" sz="2400" cap="all" dirty="0" smtClean="0">
                <a:solidFill>
                  <a:srgbClr val="BC782B"/>
                </a:solidFill>
                <a:latin typeface="Arial Narrow" panose="020B0506020202030204" pitchFamily="34" charset="0"/>
                <a:cs typeface="Franklin Gothic Medium"/>
              </a:rPr>
              <a:t>используют  </a:t>
            </a:r>
            <a:r>
              <a:rPr lang="en-US" sz="2400" cap="all" dirty="0" smtClean="0">
                <a:solidFill>
                  <a:srgbClr val="BC782B"/>
                </a:solidFill>
                <a:latin typeface="Arial Narrow" panose="020B0506020202030204" pitchFamily="34" charset="0"/>
                <a:cs typeface="Franklin Gothic Medium"/>
              </a:rPr>
              <a:t>SSH</a:t>
            </a:r>
            <a:endParaRPr lang="ru-RU" sz="2400" cap="all" dirty="0" smtClean="0">
              <a:solidFill>
                <a:srgbClr val="BC782B"/>
              </a:solidFill>
              <a:latin typeface="Arial Narrow" panose="020B0506020202030204" pitchFamily="34" charset="0"/>
              <a:cs typeface="Franklin Gothic Medium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cap="all" dirty="0" smtClean="0">
                <a:solidFill>
                  <a:srgbClr val="BC782B"/>
                </a:solidFill>
                <a:latin typeface="Arial Narrow" panose="020B0506020202030204" pitchFamily="34" charset="0"/>
                <a:cs typeface="Franklin Gothic Medium"/>
              </a:rPr>
              <a:t>68</a:t>
            </a:r>
            <a:r>
              <a:rPr lang="en-US" sz="2400" b="1" cap="all" dirty="0">
                <a:solidFill>
                  <a:srgbClr val="BC782B"/>
                </a:solidFill>
                <a:latin typeface="Arial Narrow" panose="020B0506020202030204" pitchFamily="34" charset="0"/>
                <a:cs typeface="Franklin Gothic Medium"/>
              </a:rPr>
              <a:t>% </a:t>
            </a:r>
            <a:r>
              <a:rPr lang="ru-RU" sz="2400" b="1" cap="all" dirty="0">
                <a:solidFill>
                  <a:srgbClr val="BC782B"/>
                </a:solidFill>
                <a:latin typeface="Arial Narrow" panose="020B0506020202030204" pitchFamily="34" charset="0"/>
                <a:cs typeface="Franklin Gothic Medium"/>
              </a:rPr>
              <a:t>считают </a:t>
            </a:r>
            <a:r>
              <a:rPr lang="en-US" sz="2400" b="1" cap="all" dirty="0">
                <a:solidFill>
                  <a:srgbClr val="BC782B"/>
                </a:solidFill>
                <a:latin typeface="Arial Narrow" panose="020B0506020202030204" pitchFamily="34" charset="0"/>
                <a:cs typeface="Franklin Gothic Medium"/>
              </a:rPr>
              <a:t> SSH </a:t>
            </a:r>
            <a:r>
              <a:rPr lang="ru-RU" sz="2400" b="1" cap="all" dirty="0">
                <a:solidFill>
                  <a:srgbClr val="BC782B"/>
                </a:solidFill>
                <a:latin typeface="Arial Narrow" panose="020B0506020202030204" pitchFamily="34" charset="0"/>
                <a:cs typeface="Franklin Gothic Medium"/>
              </a:rPr>
              <a:t>технологии критичными для бизнеса </a:t>
            </a:r>
            <a:endParaRPr lang="en-US" sz="2400" cap="all" dirty="0">
              <a:solidFill>
                <a:srgbClr val="BC782B"/>
              </a:solidFill>
              <a:latin typeface="Arial Narrow" panose="020B0506020202030204" pitchFamily="34" charset="0"/>
              <a:cs typeface="Franklin Gothic Medium"/>
            </a:endParaRPr>
          </a:p>
        </p:txBody>
      </p:sp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9354058"/>
              </p:ext>
            </p:extLst>
          </p:nvPr>
        </p:nvGraphicFramePr>
        <p:xfrm>
          <a:off x="4694610" y="1055432"/>
          <a:ext cx="4280726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95888050"/>
              </p:ext>
            </p:extLst>
          </p:nvPr>
        </p:nvGraphicFramePr>
        <p:xfrm>
          <a:off x="233592" y="1058374"/>
          <a:ext cx="4336282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706818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148" y="238488"/>
            <a:ext cx="8229600" cy="399139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z="2600" b="0" spc="200" dirty="0">
                <a:solidFill>
                  <a:schemeClr val="bg2">
                    <a:lumMod val="75000"/>
                  </a:schemeClr>
                </a:solidFill>
                <a:latin typeface="Arial Narrow" panose="020B0606020202030204" pitchFamily="34" charset="0"/>
              </a:rPr>
              <a:t>БОЛЬШОЙ БАНК – БОЛЬШИЕ ПРОБЛЕМЫ</a:t>
            </a:r>
            <a:br>
              <a:rPr lang="ru-RU" sz="2600" b="0" spc="200" dirty="0">
                <a:solidFill>
                  <a:schemeClr val="bg2">
                    <a:lumMod val="75000"/>
                  </a:schemeClr>
                </a:solidFill>
                <a:latin typeface="Arial Narrow" panose="020B0606020202030204" pitchFamily="34" charset="0"/>
              </a:rPr>
            </a:br>
            <a:endParaRPr lang="ru-RU" sz="2600" b="0" spc="200" dirty="0">
              <a:solidFill>
                <a:schemeClr val="bg2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24 Января 2016 г.</a:t>
            </a:r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g-BG" smtClean="0"/>
              <a:t>Волгоград, CodeIB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FC1CA-3750-9F4D-ABCA-CADEFF9CC0E4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8" name="Content Placeholder 3"/>
          <p:cNvSpPr>
            <a:spLocks noGrp="1"/>
          </p:cNvSpPr>
          <p:nvPr>
            <p:ph sz="half" idx="4294967295"/>
          </p:nvPr>
        </p:nvSpPr>
        <p:spPr>
          <a:xfrm>
            <a:off x="190148" y="592173"/>
            <a:ext cx="6316307" cy="229552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rgbClr val="224A6B"/>
                </a:solidFill>
                <a:latin typeface="Arial Narrow" panose="020B0506020202030204" pitchFamily="34" charset="0"/>
                <a:cs typeface="Franklin Gothic Medium"/>
              </a:rPr>
              <a:t>Проблема:</a:t>
            </a:r>
            <a:endParaRPr lang="en-US" sz="2400" b="1" dirty="0">
              <a:solidFill>
                <a:srgbClr val="224A6B"/>
              </a:solidFill>
              <a:latin typeface="Arial Narrow" panose="020B0506020202030204" pitchFamily="34" charset="0"/>
              <a:cs typeface="Franklin Gothic Medium"/>
            </a:endParaRPr>
          </a:p>
          <a:p>
            <a:pPr>
              <a:buClr>
                <a:schemeClr val="bg2">
                  <a:lumMod val="50000"/>
                </a:schemeClr>
              </a:buClr>
              <a:buFont typeface="Arial"/>
              <a:buChar char="•"/>
            </a:pPr>
            <a:r>
              <a:rPr lang="en-US" sz="2000" dirty="0" smtClean="0">
                <a:solidFill>
                  <a:srgbClr val="224A6B"/>
                </a:solidFill>
                <a:latin typeface="Arial Narrow" panose="020B0506020202030204" pitchFamily="34" charset="0"/>
                <a:cs typeface="Franklin Gothic Book"/>
              </a:rPr>
              <a:t>15,000+ </a:t>
            </a:r>
            <a:r>
              <a:rPr lang="ru-RU" sz="2000" dirty="0" smtClean="0">
                <a:solidFill>
                  <a:srgbClr val="224A6B"/>
                </a:solidFill>
                <a:latin typeface="Arial Narrow" panose="020B0506020202030204" pitchFamily="34" charset="0"/>
                <a:cs typeface="Franklin Gothic Book"/>
              </a:rPr>
              <a:t>серверов</a:t>
            </a:r>
            <a:r>
              <a:rPr lang="en-US" sz="2000" dirty="0" smtClean="0">
                <a:solidFill>
                  <a:srgbClr val="224A6B"/>
                </a:solidFill>
                <a:latin typeface="Arial Narrow" panose="020B0506020202030204" pitchFamily="34" charset="0"/>
                <a:cs typeface="Franklin Gothic Book"/>
              </a:rPr>
              <a:t> </a:t>
            </a:r>
            <a:endParaRPr lang="en-US" sz="2000" dirty="0">
              <a:solidFill>
                <a:srgbClr val="224A6B"/>
              </a:solidFill>
              <a:latin typeface="Arial Narrow" panose="020B0506020202030204" pitchFamily="34" charset="0"/>
              <a:cs typeface="Franklin Gothic Book"/>
            </a:endParaRPr>
          </a:p>
          <a:p>
            <a:pPr>
              <a:buClr>
                <a:schemeClr val="bg2">
                  <a:lumMod val="50000"/>
                </a:schemeClr>
              </a:buClr>
              <a:buFont typeface="Arial"/>
              <a:buChar char="•"/>
            </a:pPr>
            <a:r>
              <a:rPr lang="en-US" sz="2000" dirty="0">
                <a:solidFill>
                  <a:srgbClr val="224A6B"/>
                </a:solidFill>
                <a:latin typeface="Arial Narrow" panose="020B0506020202030204" pitchFamily="34" charset="0"/>
                <a:cs typeface="Franklin Gothic Book"/>
              </a:rPr>
              <a:t>20,000+ </a:t>
            </a:r>
            <a:r>
              <a:rPr lang="ru-RU" sz="2000" dirty="0" smtClean="0">
                <a:solidFill>
                  <a:srgbClr val="224A6B"/>
                </a:solidFill>
                <a:latin typeface="Arial Narrow" panose="020B0506020202030204" pitchFamily="34" charset="0"/>
                <a:cs typeface="Franklin Gothic Book"/>
              </a:rPr>
              <a:t>аккаунтов </a:t>
            </a:r>
            <a:r>
              <a:rPr lang="en-US" sz="2000" dirty="0" smtClean="0">
                <a:solidFill>
                  <a:srgbClr val="224A6B"/>
                </a:solidFill>
                <a:latin typeface="Arial Narrow" panose="020B0506020202030204" pitchFamily="34" charset="0"/>
                <a:cs typeface="Franklin Gothic Book"/>
              </a:rPr>
              <a:t>SSH </a:t>
            </a:r>
            <a:r>
              <a:rPr lang="ru-RU" sz="2000" dirty="0" smtClean="0">
                <a:solidFill>
                  <a:srgbClr val="224A6B"/>
                </a:solidFill>
                <a:latin typeface="Arial Narrow" panose="020B0506020202030204" pitchFamily="34" charset="0"/>
                <a:cs typeface="Franklin Gothic Book"/>
              </a:rPr>
              <a:t>пользователей </a:t>
            </a:r>
            <a:r>
              <a:rPr lang="en-US" sz="2000" dirty="0" smtClean="0">
                <a:solidFill>
                  <a:srgbClr val="224A6B"/>
                </a:solidFill>
                <a:latin typeface="Arial Narrow" panose="020B0506020202030204" pitchFamily="34" charset="0"/>
                <a:cs typeface="Franklin Gothic Book"/>
              </a:rPr>
              <a:t> </a:t>
            </a:r>
            <a:endParaRPr lang="en-US" sz="2000" dirty="0">
              <a:solidFill>
                <a:srgbClr val="224A6B"/>
              </a:solidFill>
              <a:latin typeface="Arial Narrow" panose="020B0506020202030204" pitchFamily="34" charset="0"/>
              <a:cs typeface="Franklin Gothic Book"/>
            </a:endParaRPr>
          </a:p>
          <a:p>
            <a:pPr>
              <a:buClr>
                <a:schemeClr val="bg2">
                  <a:lumMod val="50000"/>
                </a:schemeClr>
              </a:buClr>
              <a:buFont typeface="Arial"/>
              <a:buChar char="•"/>
            </a:pPr>
            <a:r>
              <a:rPr lang="en-US" sz="2000" dirty="0" smtClean="0">
                <a:solidFill>
                  <a:srgbClr val="224A6B"/>
                </a:solidFill>
                <a:latin typeface="Arial Narrow" panose="020B0506020202030204" pitchFamily="34" charset="0"/>
                <a:cs typeface="Franklin Gothic Book"/>
              </a:rPr>
              <a:t>1</a:t>
            </a:r>
            <a:r>
              <a:rPr lang="ru-RU" sz="2000" dirty="0" smtClean="0">
                <a:solidFill>
                  <a:srgbClr val="224A6B"/>
                </a:solidFill>
                <a:latin typeface="Arial Narrow" panose="020B0506020202030204" pitchFamily="34" charset="0"/>
                <a:cs typeface="Franklin Gothic Book"/>
              </a:rPr>
              <a:t>,</a:t>
            </a:r>
            <a:r>
              <a:rPr lang="en-US" sz="2000" dirty="0" smtClean="0">
                <a:solidFill>
                  <a:srgbClr val="224A6B"/>
                </a:solidFill>
                <a:latin typeface="Arial Narrow" panose="020B0506020202030204" pitchFamily="34" charset="0"/>
                <a:cs typeface="Franklin Gothic Book"/>
              </a:rPr>
              <a:t>5+ </a:t>
            </a:r>
            <a:r>
              <a:rPr lang="ru-RU" sz="2000" dirty="0" smtClean="0">
                <a:solidFill>
                  <a:srgbClr val="224A6B"/>
                </a:solidFill>
                <a:latin typeface="Arial Narrow" panose="020B0506020202030204" pitchFamily="34" charset="0"/>
                <a:cs typeface="Franklin Gothic Book"/>
              </a:rPr>
              <a:t>млн ключей !</a:t>
            </a:r>
            <a:endParaRPr lang="en-US" sz="2000" dirty="0">
              <a:solidFill>
                <a:srgbClr val="224A6B"/>
              </a:solidFill>
              <a:latin typeface="Arial Narrow" panose="020B0506020202030204" pitchFamily="34" charset="0"/>
              <a:cs typeface="Franklin Gothic Book"/>
            </a:endParaRPr>
          </a:p>
          <a:p>
            <a:pPr>
              <a:buClr>
                <a:schemeClr val="bg2">
                  <a:lumMod val="50000"/>
                </a:schemeClr>
              </a:buClr>
              <a:buFont typeface="Arial"/>
              <a:buChar char="•"/>
            </a:pPr>
            <a:r>
              <a:rPr lang="en-US" sz="2000" dirty="0">
                <a:solidFill>
                  <a:srgbClr val="224A6B"/>
                </a:solidFill>
                <a:latin typeface="Arial Narrow" panose="020B0506020202030204" pitchFamily="34" charset="0"/>
                <a:cs typeface="Franklin Gothic Book"/>
              </a:rPr>
              <a:t>10% </a:t>
            </a:r>
            <a:r>
              <a:rPr lang="ru-RU" sz="2000" dirty="0" smtClean="0">
                <a:solidFill>
                  <a:srgbClr val="224A6B"/>
                </a:solidFill>
                <a:latin typeface="Arial Narrow" panose="020B0506020202030204" pitchFamily="34" charset="0"/>
                <a:cs typeface="Franklin Gothic Book"/>
              </a:rPr>
              <a:t>или</a:t>
            </a:r>
            <a:r>
              <a:rPr lang="en-US" sz="2000" dirty="0" smtClean="0">
                <a:solidFill>
                  <a:srgbClr val="224A6B"/>
                </a:solidFill>
                <a:latin typeface="Arial Narrow" panose="020B0506020202030204" pitchFamily="34" charset="0"/>
                <a:cs typeface="Franklin Gothic Book"/>
              </a:rPr>
              <a:t> </a:t>
            </a:r>
            <a:r>
              <a:rPr lang="en-US" sz="2000" dirty="0">
                <a:solidFill>
                  <a:srgbClr val="224A6B"/>
                </a:solidFill>
                <a:latin typeface="Arial Narrow" panose="020B0506020202030204" pitchFamily="34" charset="0"/>
                <a:cs typeface="Franklin Gothic Book"/>
              </a:rPr>
              <a:t>150,000 </a:t>
            </a:r>
            <a:r>
              <a:rPr lang="ru-RU" sz="2000" dirty="0" smtClean="0">
                <a:solidFill>
                  <a:srgbClr val="224A6B"/>
                </a:solidFill>
                <a:latin typeface="Arial Narrow" panose="020B0506020202030204" pitchFamily="34" charset="0"/>
                <a:cs typeface="Franklin Gothic Book"/>
              </a:rPr>
              <a:t>ключей были неизвестны и имели высокий уровень привилегий </a:t>
            </a:r>
            <a:endParaRPr lang="en-US" sz="2000" dirty="0" smtClean="0">
              <a:solidFill>
                <a:srgbClr val="224A6B"/>
              </a:solidFill>
              <a:latin typeface="Arial Narrow" panose="020B0506020202030204" pitchFamily="34" charset="0"/>
              <a:cs typeface="Franklin Gothic Book"/>
            </a:endParaRPr>
          </a:p>
          <a:p>
            <a:pPr>
              <a:buClr>
                <a:schemeClr val="bg2">
                  <a:lumMod val="50000"/>
                </a:schemeClr>
              </a:buClr>
              <a:buFont typeface="Arial"/>
              <a:buChar char="•"/>
            </a:pPr>
            <a:r>
              <a:rPr lang="ru-RU" sz="2000" dirty="0" smtClean="0">
                <a:solidFill>
                  <a:srgbClr val="224A6B"/>
                </a:solidFill>
                <a:latin typeface="Arial Narrow" panose="020B0506020202030204" pitchFamily="34" charset="0"/>
                <a:cs typeface="Franklin Gothic Book"/>
              </a:rPr>
              <a:t>Критичные проблемы безопасности  и соответствия требованиям</a:t>
            </a:r>
            <a:endParaRPr lang="en-US" sz="2000" dirty="0">
              <a:solidFill>
                <a:srgbClr val="224A6B"/>
              </a:solidFill>
              <a:latin typeface="Arial Narrow" panose="020B0506020202030204" pitchFamily="34" charset="0"/>
              <a:cs typeface="Franklin Gothic Book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0526" y="3631888"/>
            <a:ext cx="7225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cap="all" dirty="0" smtClean="0">
                <a:solidFill>
                  <a:srgbClr val="BC782B"/>
                </a:solidFill>
                <a:latin typeface="Arial Narrow" panose="020B0506020202030204" pitchFamily="34" charset="0"/>
                <a:cs typeface="Franklin Gothic Medium"/>
              </a:rPr>
              <a:t>В большинстве случаев</a:t>
            </a:r>
            <a:r>
              <a:rPr lang="en-US" b="1" cap="all" dirty="0" smtClean="0">
                <a:solidFill>
                  <a:srgbClr val="BC782B"/>
                </a:solidFill>
                <a:latin typeface="Arial Narrow" panose="020B0506020202030204" pitchFamily="34" charset="0"/>
                <a:cs typeface="Franklin Gothic Medium"/>
              </a:rPr>
              <a:t>, </a:t>
            </a:r>
            <a:r>
              <a:rPr lang="ru-RU" b="1" cap="all" dirty="0" smtClean="0">
                <a:solidFill>
                  <a:srgbClr val="BC782B"/>
                </a:solidFill>
                <a:latin typeface="Arial Narrow" panose="020B0506020202030204" pitchFamily="34" charset="0"/>
                <a:cs typeface="Franklin Gothic Medium"/>
              </a:rPr>
              <a:t>ключи </a:t>
            </a:r>
            <a:r>
              <a:rPr lang="en-US" b="1" cap="all" dirty="0" smtClean="0">
                <a:solidFill>
                  <a:srgbClr val="BC782B"/>
                </a:solidFill>
                <a:latin typeface="Arial Narrow" panose="020B0506020202030204" pitchFamily="34" charset="0"/>
                <a:cs typeface="Franklin Gothic Medium"/>
              </a:rPr>
              <a:t>SSH </a:t>
            </a:r>
            <a:r>
              <a:rPr lang="ru-RU" b="1" cap="all" dirty="0" smtClean="0">
                <a:solidFill>
                  <a:srgbClr val="BC782B"/>
                </a:solidFill>
                <a:latin typeface="Arial Narrow" panose="020B0506020202030204" pitchFamily="34" charset="0"/>
                <a:cs typeface="Franklin Gothic Medium"/>
              </a:rPr>
              <a:t>принадлежат </a:t>
            </a:r>
            <a:r>
              <a:rPr lang="en-US" b="1" cap="all" dirty="0" smtClean="0">
                <a:solidFill>
                  <a:srgbClr val="BC782B"/>
                </a:solidFill>
                <a:latin typeface="Arial Narrow" panose="020B0506020202030204" pitchFamily="34" charset="0"/>
                <a:cs typeface="Franklin Gothic Medium"/>
              </a:rPr>
              <a:t>M2M</a:t>
            </a:r>
            <a:r>
              <a:rPr lang="ru-RU" b="1" cap="all" dirty="0" smtClean="0">
                <a:solidFill>
                  <a:srgbClr val="BC782B"/>
                </a:solidFill>
                <a:latin typeface="Arial Narrow" panose="020B0506020202030204" pitchFamily="34" charset="0"/>
                <a:cs typeface="Franklin Gothic Medium"/>
              </a:rPr>
              <a:t>-соединениям.  Машины оказываются аутентифицированы и подключены к другим системам больше, чем люди через разные шлюзы безопасности.</a:t>
            </a:r>
            <a:endParaRPr lang="en-US" b="1" cap="all" dirty="0">
              <a:solidFill>
                <a:srgbClr val="BC782B"/>
              </a:solidFill>
              <a:latin typeface="Arial Narrow" panose="020B0506020202030204" pitchFamily="34" charset="0"/>
              <a:cs typeface="Franklin Gothic Medium"/>
            </a:endParaRPr>
          </a:p>
        </p:txBody>
      </p:sp>
      <p:pic>
        <p:nvPicPr>
          <p:cNvPr id="10" name="Picture 11" descr="Screen Shot 2014-05-05 at 11.42.37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0"/>
          <a:stretch/>
        </p:blipFill>
        <p:spPr>
          <a:xfrm>
            <a:off x="6506455" y="596422"/>
            <a:ext cx="2458280" cy="2291276"/>
          </a:xfrm>
          <a:prstGeom prst="rect">
            <a:avLst/>
          </a:prstGeom>
          <a:ln w="19050">
            <a:solidFill>
              <a:srgbClr val="BC782B"/>
            </a:solidFill>
          </a:ln>
        </p:spPr>
      </p:pic>
      <p:cxnSp>
        <p:nvCxnSpPr>
          <p:cNvPr id="11" name="Straight Connector 1"/>
          <p:cNvCxnSpPr/>
          <p:nvPr/>
        </p:nvCxnSpPr>
        <p:spPr>
          <a:xfrm>
            <a:off x="0" y="476317"/>
            <a:ext cx="9144000" cy="9458"/>
          </a:xfrm>
          <a:prstGeom prst="line">
            <a:avLst/>
          </a:prstGeom>
          <a:ln>
            <a:solidFill>
              <a:srgbClr val="BC782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12520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Соответствие есть – безопасности нет 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24 Января 2016 г.</a:t>
            </a:r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g-BG" smtClean="0"/>
              <a:t>Волгоград, CodeIB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FC1CA-3750-9F4D-ABCA-CADEFF9CC0E4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4528" y="619376"/>
            <a:ext cx="4238714" cy="3651649"/>
          </a:xfrm>
          <a:prstGeom prst="rect">
            <a:avLst/>
          </a:prstGeom>
        </p:spPr>
        <p:txBody>
          <a:bodyPr vert="horz" lIns="77925" tIns="38963" rIns="77925" bIns="38963" rtlCol="0" anchor="t">
            <a:noAutofit/>
          </a:bodyPr>
          <a:lstStyle>
            <a:lvl1pPr marL="0" indent="0" algn="r" defTabSz="779252" rtl="0" eaLnBrk="1" latinLnBrk="0" hangingPunct="1">
              <a:spcBef>
                <a:spcPct val="20000"/>
              </a:spcBef>
              <a:spcAft>
                <a:spcPts val="256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9626" indent="0" algn="l" defTabSz="779252" rtl="0" eaLnBrk="1" latinLnBrk="0" hangingPunct="1">
              <a:spcBef>
                <a:spcPct val="20000"/>
              </a:spcBef>
              <a:spcAft>
                <a:spcPts val="256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79252" indent="0" algn="l" defTabSz="779252" rtl="0" eaLnBrk="1" latinLnBrk="0" hangingPunct="1">
              <a:spcBef>
                <a:spcPct val="20000"/>
              </a:spcBef>
              <a:spcAft>
                <a:spcPts val="256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68878" indent="0" algn="l" defTabSz="779252" rtl="0" eaLnBrk="1" latinLnBrk="0" hangingPunct="1">
              <a:spcBef>
                <a:spcPct val="20000"/>
              </a:spcBef>
              <a:spcAft>
                <a:spcPts val="256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58503" indent="0" algn="l" defTabSz="779252" rtl="0" eaLnBrk="1" latinLnBrk="0" hangingPunct="1">
              <a:spcBef>
                <a:spcPct val="20000"/>
              </a:spcBef>
              <a:spcAft>
                <a:spcPts val="256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48129" indent="0" algn="l" defTabSz="779252" rtl="0" eaLnBrk="1" latinLnBrk="0" hangingPunct="1">
              <a:spcBef>
                <a:spcPct val="20000"/>
              </a:spcBef>
              <a:spcAft>
                <a:spcPts val="256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37755" indent="0" algn="l" defTabSz="779252" rtl="0" eaLnBrk="1" latinLnBrk="0" hangingPunct="1">
              <a:spcBef>
                <a:spcPct val="20000"/>
              </a:spcBef>
              <a:spcAft>
                <a:spcPts val="256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27381" indent="0" algn="l" defTabSz="779252" rtl="0" eaLnBrk="1" latinLnBrk="0" hangingPunct="1">
              <a:spcBef>
                <a:spcPct val="20000"/>
              </a:spcBef>
              <a:spcAft>
                <a:spcPts val="256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117007" indent="0" algn="l" defTabSz="779252" rtl="0" eaLnBrk="1" latinLnBrk="0" hangingPunct="1">
              <a:spcBef>
                <a:spcPct val="20000"/>
              </a:spcBef>
              <a:spcAft>
                <a:spcPts val="256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 fontAlgn="auto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  <a:latin typeface="Arial Narrow" panose="020B0506020202030204" pitchFamily="34" charset="0"/>
              </a:rPr>
              <a:t>40 </a:t>
            </a:r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  <a:latin typeface="Arial Narrow" panose="020B0506020202030204" pitchFamily="34" charset="0"/>
              </a:rPr>
              <a:t>млн</a:t>
            </a:r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  <a:latin typeface="Arial Narrow" panose="020B0506020202030204" pitchFamily="34" charset="0"/>
              </a:rPr>
              <a:t> </a:t>
            </a:r>
            <a:r>
              <a:rPr lang="en-US" sz="1800" dirty="0" smtClean="0">
                <a:solidFill>
                  <a:srgbClr val="224A6B"/>
                </a:solidFill>
                <a:latin typeface="Arial Narrow" panose="020B0506020202030204" pitchFamily="34" charset="0"/>
              </a:rPr>
              <a:t>– </a:t>
            </a:r>
            <a:r>
              <a:rPr lang="ru-RU" sz="1800" dirty="0" smtClean="0">
                <a:solidFill>
                  <a:srgbClr val="224A6B"/>
                </a:solidFill>
                <a:latin typeface="Arial Narrow" panose="020B0506020202030204" pitchFamily="34" charset="0"/>
              </a:rPr>
              <a:t>количество украденных кредитных и дебитных карт</a:t>
            </a:r>
            <a:endParaRPr lang="en-US" sz="1800" dirty="0" smtClean="0">
              <a:solidFill>
                <a:srgbClr val="224A6B"/>
              </a:solidFill>
              <a:latin typeface="Arial Narrow" panose="020B0506020202030204" pitchFamily="34" charset="0"/>
            </a:endParaRPr>
          </a:p>
          <a:p>
            <a:pPr marL="342900" indent="-342900" algn="l" fontAlgn="auto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BC782B"/>
                </a:solidFill>
                <a:latin typeface="Arial Narrow" panose="020B0506020202030204" pitchFamily="34" charset="0"/>
              </a:rPr>
              <a:t>70 </a:t>
            </a:r>
            <a:r>
              <a:rPr lang="ru-RU" sz="1800" dirty="0" smtClean="0">
                <a:solidFill>
                  <a:srgbClr val="BC782B"/>
                </a:solidFill>
                <a:latin typeface="Arial Narrow" panose="020B0506020202030204" pitchFamily="34" charset="0"/>
              </a:rPr>
              <a:t>млн</a:t>
            </a:r>
            <a:r>
              <a:rPr lang="en-US" sz="1800" dirty="0" smtClean="0">
                <a:solidFill>
                  <a:srgbClr val="BC782B"/>
                </a:solidFill>
                <a:latin typeface="Arial Narrow" panose="020B0506020202030204" pitchFamily="34" charset="0"/>
              </a:rPr>
              <a:t> </a:t>
            </a:r>
            <a:r>
              <a:rPr lang="en-US" sz="1800" dirty="0" smtClean="0">
                <a:solidFill>
                  <a:srgbClr val="224A6B"/>
                </a:solidFill>
                <a:latin typeface="Arial Narrow" panose="020B0506020202030204" pitchFamily="34" charset="0"/>
              </a:rPr>
              <a:t>– </a:t>
            </a:r>
            <a:r>
              <a:rPr lang="ru-RU" sz="1800" dirty="0" smtClean="0">
                <a:solidFill>
                  <a:srgbClr val="224A6B"/>
                </a:solidFill>
                <a:latin typeface="Arial Narrow" panose="020B0506020202030204" pitchFamily="34" charset="0"/>
              </a:rPr>
              <a:t>количество украденных записей, включая адрес, телефон, </a:t>
            </a:r>
            <a:r>
              <a:rPr lang="en-US" sz="1800" dirty="0" smtClean="0">
                <a:solidFill>
                  <a:srgbClr val="224A6B"/>
                </a:solidFill>
                <a:latin typeface="Arial Narrow" panose="020B0506020202030204" pitchFamily="34" charset="0"/>
              </a:rPr>
              <a:t>e-mail</a:t>
            </a:r>
            <a:r>
              <a:rPr lang="ru-RU" sz="1800" dirty="0" smtClean="0">
                <a:solidFill>
                  <a:srgbClr val="224A6B"/>
                </a:solidFill>
                <a:latin typeface="Arial Narrow" panose="020B0506020202030204" pitchFamily="34" charset="0"/>
              </a:rPr>
              <a:t>  и пр.</a:t>
            </a:r>
            <a:endParaRPr lang="en-US" sz="1800" dirty="0" smtClean="0">
              <a:solidFill>
                <a:srgbClr val="224A6B"/>
              </a:solidFill>
              <a:latin typeface="Arial Narrow" panose="020B0506020202030204" pitchFamily="34" charset="0"/>
            </a:endParaRPr>
          </a:p>
          <a:p>
            <a:pPr marL="342900" indent="-342900" algn="l" fontAlgn="auto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BC782B"/>
                </a:solidFill>
                <a:latin typeface="Arial Narrow" panose="020B0506020202030204" pitchFamily="34" charset="0"/>
              </a:rPr>
              <a:t>46</a:t>
            </a:r>
            <a:r>
              <a:rPr lang="ru-RU" sz="1800" dirty="0" smtClean="0">
                <a:solidFill>
                  <a:srgbClr val="BC782B"/>
                </a:solidFill>
                <a:latin typeface="Arial Narrow" panose="020B0506020202030204" pitchFamily="34" charset="0"/>
              </a:rPr>
              <a:t>%</a:t>
            </a:r>
            <a:r>
              <a:rPr lang="en-US" sz="1800" dirty="0" smtClean="0">
                <a:solidFill>
                  <a:srgbClr val="BC782B"/>
                </a:solidFill>
                <a:latin typeface="Arial Narrow" panose="020B0506020202030204" pitchFamily="34" charset="0"/>
              </a:rPr>
              <a:t> </a:t>
            </a:r>
            <a:r>
              <a:rPr lang="en-US" sz="1800" dirty="0" smtClean="0">
                <a:solidFill>
                  <a:srgbClr val="224A6B"/>
                </a:solidFill>
                <a:latin typeface="Arial Narrow" panose="020B0506020202030204" pitchFamily="34" charset="0"/>
              </a:rPr>
              <a:t>– </a:t>
            </a:r>
            <a:r>
              <a:rPr lang="ru-RU" sz="1800" dirty="0" smtClean="0">
                <a:solidFill>
                  <a:srgbClr val="224A6B"/>
                </a:solidFill>
                <a:latin typeface="Arial Narrow" panose="020B0506020202030204" pitchFamily="34" charset="0"/>
              </a:rPr>
              <a:t>потерь в 4 квартале </a:t>
            </a:r>
            <a:r>
              <a:rPr lang="en-US" sz="1800" dirty="0" smtClean="0">
                <a:solidFill>
                  <a:srgbClr val="224A6B"/>
                </a:solidFill>
                <a:latin typeface="Arial Narrow" panose="020B0506020202030204" pitchFamily="34" charset="0"/>
              </a:rPr>
              <a:t>2013</a:t>
            </a:r>
            <a:r>
              <a:rPr lang="ru-RU" sz="1800" dirty="0" smtClean="0">
                <a:solidFill>
                  <a:srgbClr val="224A6B"/>
                </a:solidFill>
                <a:latin typeface="Arial Narrow" panose="020B0506020202030204" pitchFamily="34" charset="0"/>
              </a:rPr>
              <a:t> года</a:t>
            </a:r>
            <a:endParaRPr lang="en-US" sz="1800" dirty="0" smtClean="0">
              <a:solidFill>
                <a:srgbClr val="224A6B"/>
              </a:solidFill>
              <a:latin typeface="Arial Narrow" panose="020B0506020202030204" pitchFamily="34" charset="0"/>
              <a:hlinkClick r:id="rId2"/>
            </a:endParaRPr>
          </a:p>
          <a:p>
            <a:pPr marL="342900" indent="-342900" algn="l" fontAlgn="auto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BC782B"/>
                </a:solidFill>
                <a:latin typeface="Arial Narrow" panose="020B0506020202030204" pitchFamily="34" charset="0"/>
              </a:rPr>
              <a:t>200 </a:t>
            </a:r>
            <a:r>
              <a:rPr lang="ru-RU" sz="1800" dirty="0" smtClean="0">
                <a:solidFill>
                  <a:srgbClr val="BC782B"/>
                </a:solidFill>
                <a:latin typeface="Arial Narrow" panose="020B0506020202030204" pitchFamily="34" charset="0"/>
              </a:rPr>
              <a:t>млн</a:t>
            </a:r>
            <a:r>
              <a:rPr lang="en-US" sz="1800" dirty="0" smtClean="0">
                <a:solidFill>
                  <a:srgbClr val="BC782B"/>
                </a:solidFill>
                <a:latin typeface="Arial Narrow" panose="020B0506020202030204" pitchFamily="34" charset="0"/>
              </a:rPr>
              <a:t> </a:t>
            </a:r>
            <a:r>
              <a:rPr lang="en-US" sz="1800" dirty="0" smtClean="0">
                <a:solidFill>
                  <a:srgbClr val="224A6B"/>
                </a:solidFill>
                <a:latin typeface="Arial Narrow" panose="020B0506020202030204" pitchFamily="34" charset="0"/>
              </a:rPr>
              <a:t>–</a:t>
            </a:r>
            <a:r>
              <a:rPr lang="ru-RU" sz="1800" dirty="0" smtClean="0">
                <a:solidFill>
                  <a:srgbClr val="224A6B"/>
                </a:solidFill>
                <a:latin typeface="Arial Narrow" panose="020B0506020202030204" pitchFamily="34" charset="0"/>
              </a:rPr>
              <a:t> цена </a:t>
            </a:r>
            <a:r>
              <a:rPr lang="ru-RU" sz="1800" dirty="0" err="1" smtClean="0">
                <a:solidFill>
                  <a:srgbClr val="224A6B"/>
                </a:solidFill>
                <a:latin typeface="Arial Narrow" panose="020B0506020202030204" pitchFamily="34" charset="0"/>
              </a:rPr>
              <a:t>перевыпуска</a:t>
            </a:r>
            <a:r>
              <a:rPr lang="ru-RU" sz="1800" dirty="0" smtClean="0">
                <a:solidFill>
                  <a:srgbClr val="224A6B"/>
                </a:solidFill>
                <a:latin typeface="Arial Narrow" panose="020B0506020202030204" pitchFamily="34" charset="0"/>
              </a:rPr>
              <a:t> </a:t>
            </a:r>
            <a:r>
              <a:rPr lang="en-US" sz="1800" dirty="0" smtClean="0">
                <a:solidFill>
                  <a:srgbClr val="224A6B"/>
                </a:solidFill>
                <a:latin typeface="Arial Narrow" panose="020B0506020202030204" pitchFamily="34" charset="0"/>
              </a:rPr>
              <a:t>21.8 </a:t>
            </a:r>
            <a:r>
              <a:rPr lang="ru-RU" sz="1800" dirty="0">
                <a:solidFill>
                  <a:srgbClr val="224A6B"/>
                </a:solidFill>
                <a:latin typeface="Arial Narrow" panose="020B0506020202030204" pitchFamily="34" charset="0"/>
              </a:rPr>
              <a:t>м</a:t>
            </a:r>
            <a:r>
              <a:rPr lang="ru-RU" sz="1800" dirty="0" smtClean="0">
                <a:solidFill>
                  <a:srgbClr val="224A6B"/>
                </a:solidFill>
                <a:latin typeface="Arial Narrow" panose="020B0506020202030204" pitchFamily="34" charset="0"/>
              </a:rPr>
              <a:t>иллиона карт для кредитных организаций </a:t>
            </a:r>
            <a:endParaRPr lang="en-US" sz="1800" dirty="0" smtClean="0">
              <a:solidFill>
                <a:srgbClr val="224A6B"/>
              </a:solidFill>
              <a:latin typeface="Arial Narrow" panose="020B0506020202030204" pitchFamily="34" charset="0"/>
              <a:hlinkClick r:id="rId3"/>
            </a:endParaRPr>
          </a:p>
          <a:p>
            <a:pPr marL="342900" indent="-342900" algn="l" fontAlgn="auto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BC782B"/>
                </a:solidFill>
                <a:latin typeface="Arial Narrow" panose="020B0506020202030204" pitchFamily="34" charset="0"/>
              </a:rPr>
              <a:t>100 </a:t>
            </a:r>
            <a:r>
              <a:rPr lang="ru-RU" sz="1800" dirty="0" smtClean="0">
                <a:solidFill>
                  <a:srgbClr val="BC782B"/>
                </a:solidFill>
                <a:latin typeface="Arial Narrow" panose="020B0506020202030204" pitchFamily="34" charset="0"/>
              </a:rPr>
              <a:t>млн долларов</a:t>
            </a:r>
            <a:r>
              <a:rPr lang="en-US" sz="1800" dirty="0" smtClean="0">
                <a:solidFill>
                  <a:srgbClr val="BC782B"/>
                </a:solidFill>
                <a:latin typeface="Arial Narrow" panose="020B0506020202030204" pitchFamily="34" charset="0"/>
              </a:rPr>
              <a:t> </a:t>
            </a:r>
            <a:r>
              <a:rPr lang="en-US" sz="1800" dirty="0" smtClean="0">
                <a:solidFill>
                  <a:srgbClr val="224A6B"/>
                </a:solidFill>
                <a:latin typeface="Arial Narrow" panose="020B0506020202030204" pitchFamily="34" charset="0"/>
              </a:rPr>
              <a:t>–</a:t>
            </a:r>
            <a:r>
              <a:rPr lang="ru-RU" sz="1800" dirty="0" smtClean="0">
                <a:solidFill>
                  <a:srgbClr val="224A6B"/>
                </a:solidFill>
                <a:latin typeface="Arial Narrow" panose="020B0506020202030204" pitchFamily="34" charset="0"/>
              </a:rPr>
              <a:t> компания потратит на апгрейд терминалов, поддерживающих аутентификацию</a:t>
            </a:r>
            <a:endParaRPr lang="en-US" sz="1800" dirty="0" smtClean="0">
              <a:solidFill>
                <a:srgbClr val="224A6B"/>
              </a:solidFill>
              <a:latin typeface="Arial Narrow" panose="020B0506020202030204" pitchFamily="34" charset="0"/>
            </a:endParaRPr>
          </a:p>
          <a:p>
            <a:pPr marL="342900" indent="-342900" algn="l" fontAlgn="auto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BC782B"/>
                </a:solidFill>
                <a:latin typeface="Arial Narrow" panose="020B0506020202030204" pitchFamily="34" charset="0"/>
              </a:rPr>
              <a:t>0 </a:t>
            </a:r>
            <a:r>
              <a:rPr lang="en-US" sz="1800" dirty="0" smtClean="0">
                <a:solidFill>
                  <a:srgbClr val="224A6B"/>
                </a:solidFill>
                <a:latin typeface="Arial Narrow" panose="020B0506020202030204" pitchFamily="34" charset="0"/>
              </a:rPr>
              <a:t>– </a:t>
            </a:r>
            <a:r>
              <a:rPr lang="ru-RU" sz="1800" dirty="0" smtClean="0">
                <a:solidFill>
                  <a:srgbClr val="224A6B"/>
                </a:solidFill>
                <a:latin typeface="Arial Narrow" panose="020B0506020202030204" pitchFamily="34" charset="0"/>
              </a:rPr>
              <a:t>количество терминалов  с </a:t>
            </a:r>
            <a:r>
              <a:rPr lang="ru-RU" sz="1800" dirty="0" err="1" smtClean="0">
                <a:solidFill>
                  <a:srgbClr val="224A6B"/>
                </a:solidFill>
                <a:latin typeface="Arial Narrow" panose="020B0506020202030204" pitchFamily="34" charset="0"/>
              </a:rPr>
              <a:t>аутентифиацией</a:t>
            </a:r>
            <a:r>
              <a:rPr lang="ru-RU" sz="1800" dirty="0" smtClean="0">
                <a:solidFill>
                  <a:srgbClr val="224A6B"/>
                </a:solidFill>
                <a:latin typeface="Arial Narrow" panose="020B0506020202030204" pitchFamily="34" charset="0"/>
              </a:rPr>
              <a:t>, </a:t>
            </a:r>
            <a:endParaRPr lang="en-US" sz="1800" dirty="0">
              <a:solidFill>
                <a:srgbClr val="224A6B"/>
              </a:solidFill>
              <a:latin typeface="Arial Narrow" panose="020B0506020202030204" pitchFamily="34" charset="0"/>
            </a:endParaRPr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3997796" y="705101"/>
            <a:ext cx="3630225" cy="4062162"/>
          </a:xfrm>
          <a:prstGeom prst="rect">
            <a:avLst/>
          </a:prstGeom>
        </p:spPr>
        <p:txBody>
          <a:bodyPr>
            <a:noAutofit/>
          </a:bodyPr>
          <a:lstStyle>
            <a:lvl1pPr marL="194813" indent="-155850" algn="l" defTabSz="779252" rtl="0" eaLnBrk="1" latinLnBrk="0" hangingPunct="1">
              <a:spcBef>
                <a:spcPct val="20000"/>
              </a:spcBef>
              <a:spcAft>
                <a:spcPts val="256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67551" indent="-155850" algn="l" defTabSz="779252" rtl="0" eaLnBrk="1" latinLnBrk="0" hangingPunct="1">
              <a:spcBef>
                <a:spcPct val="20000"/>
              </a:spcBef>
              <a:spcAft>
                <a:spcPts val="256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01327" indent="-155850" algn="l" defTabSz="779252" rtl="0" eaLnBrk="1" latinLnBrk="0" hangingPunct="1">
              <a:spcBef>
                <a:spcPct val="20000"/>
              </a:spcBef>
              <a:spcAft>
                <a:spcPts val="256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35102" indent="-155850" algn="l" defTabSz="779252" rtl="0" eaLnBrk="1" latinLnBrk="0" hangingPunct="1">
              <a:spcBef>
                <a:spcPct val="20000"/>
              </a:spcBef>
              <a:spcAft>
                <a:spcPts val="256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84463" indent="-155850" algn="l" defTabSz="779252" rtl="0" eaLnBrk="1" latinLnBrk="0" hangingPunct="1">
              <a:spcBef>
                <a:spcPct val="20000"/>
              </a:spcBef>
              <a:spcAft>
                <a:spcPts val="256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418238" indent="-155850" algn="l" defTabSz="779252" rtl="0" eaLnBrk="1" latinLnBrk="0" hangingPunct="1">
              <a:spcBef>
                <a:spcPct val="20000"/>
              </a:spcBef>
              <a:spcAft>
                <a:spcPts val="256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5391" indent="-155850" algn="l" defTabSz="779252" rtl="0" eaLnBrk="1" latinLnBrk="0" hangingPunct="1">
              <a:spcBef>
                <a:spcPct val="20000"/>
              </a:spcBef>
              <a:spcAft>
                <a:spcPts val="256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948129" indent="-155850" algn="l" defTabSz="779252" rtl="0" eaLnBrk="1" latinLnBrk="0" hangingPunct="1">
              <a:spcBef>
                <a:spcPct val="20000"/>
              </a:spcBef>
              <a:spcAft>
                <a:spcPts val="256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205282" indent="-155850" algn="l" defTabSz="779252" rtl="0" eaLnBrk="1" latinLnBrk="0" hangingPunct="1">
              <a:spcBef>
                <a:spcPct val="20000"/>
              </a:spcBef>
              <a:spcAft>
                <a:spcPts val="256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fontAlgn="auto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BC782B"/>
                </a:solidFill>
                <a:latin typeface="Arial Narrow" panose="020B0506020202030204" pitchFamily="34" charset="0"/>
              </a:rPr>
              <a:t>0</a:t>
            </a:r>
            <a:r>
              <a:rPr lang="en-US" sz="1800" dirty="0">
                <a:solidFill>
                  <a:srgbClr val="FFC000"/>
                </a:solidFill>
                <a:latin typeface="Arial Narrow" panose="020B0506020202030204" pitchFamily="34" charset="0"/>
              </a:rPr>
              <a:t> </a:t>
            </a:r>
            <a:r>
              <a:rPr lang="en-US" sz="1800" dirty="0">
                <a:solidFill>
                  <a:srgbClr val="224A6B"/>
                </a:solidFill>
                <a:latin typeface="Arial Narrow" panose="020B0506020202030204" pitchFamily="34" charset="0"/>
              </a:rPr>
              <a:t>– </a:t>
            </a:r>
            <a:r>
              <a:rPr lang="ru-RU" sz="1800" dirty="0" smtClean="0">
                <a:solidFill>
                  <a:srgbClr val="224A6B"/>
                </a:solidFill>
                <a:latin typeface="Arial Narrow" panose="020B0506020202030204" pitchFamily="34" charset="0"/>
              </a:rPr>
              <a:t>количество </a:t>
            </a:r>
            <a:r>
              <a:rPr lang="ru-RU" sz="1800" dirty="0" err="1" smtClean="0">
                <a:solidFill>
                  <a:srgbClr val="224A6B"/>
                </a:solidFill>
                <a:latin typeface="Arial Narrow" panose="020B0506020202030204" pitchFamily="34" charset="0"/>
              </a:rPr>
              <a:t>безопасников</a:t>
            </a:r>
            <a:r>
              <a:rPr lang="ru-RU" sz="1800" dirty="0" smtClean="0">
                <a:solidFill>
                  <a:srgbClr val="224A6B"/>
                </a:solidFill>
                <a:latin typeface="Arial Narrow" panose="020B0506020202030204" pitchFamily="34" charset="0"/>
              </a:rPr>
              <a:t> в организации </a:t>
            </a:r>
            <a:r>
              <a:rPr lang="en-US" sz="1800" dirty="0" smtClean="0">
                <a:solidFill>
                  <a:srgbClr val="224A6B"/>
                </a:solidFill>
                <a:latin typeface="Arial Narrow" panose="020B0506020202030204" pitchFamily="34" charset="0"/>
              </a:rPr>
              <a:t>(CISO</a:t>
            </a:r>
            <a:r>
              <a:rPr lang="ru-RU" sz="1800" dirty="0" smtClean="0">
                <a:solidFill>
                  <a:srgbClr val="224A6B"/>
                </a:solidFill>
                <a:latin typeface="Arial Narrow" panose="020B0506020202030204" pitchFamily="34" charset="0"/>
              </a:rPr>
              <a:t>, </a:t>
            </a:r>
            <a:r>
              <a:rPr lang="en-US" sz="1800" dirty="0" smtClean="0">
                <a:solidFill>
                  <a:srgbClr val="224A6B"/>
                </a:solidFill>
                <a:latin typeface="Arial Narrow" panose="020B0506020202030204" pitchFamily="34" charset="0"/>
              </a:rPr>
              <a:t>CSO)</a:t>
            </a:r>
          </a:p>
          <a:p>
            <a:pPr marL="285750" indent="-285750" fontAlgn="auto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BC782B"/>
                </a:solidFill>
                <a:latin typeface="Arial Narrow" panose="020B0506020202030204" pitchFamily="34" charset="0"/>
              </a:rPr>
              <a:t>18.00 – 35.70</a:t>
            </a:r>
            <a:r>
              <a:rPr lang="ru-RU" sz="1800" dirty="0" smtClean="0">
                <a:solidFill>
                  <a:srgbClr val="BC782B"/>
                </a:solidFill>
                <a:latin typeface="Arial Narrow" panose="020B0506020202030204" pitchFamily="34" charset="0"/>
              </a:rPr>
              <a:t> долларов</a:t>
            </a:r>
            <a:r>
              <a:rPr lang="en-US" sz="1800" dirty="0">
                <a:solidFill>
                  <a:srgbClr val="BC782B"/>
                </a:solidFill>
                <a:latin typeface="Arial Narrow" panose="020B0506020202030204" pitchFamily="34" charset="0"/>
              </a:rPr>
              <a:t> </a:t>
            </a:r>
            <a:r>
              <a:rPr lang="en-US" sz="1800" dirty="0">
                <a:solidFill>
                  <a:srgbClr val="224A6B"/>
                </a:solidFill>
                <a:latin typeface="Arial Narrow" panose="020B0506020202030204" pitchFamily="34" charset="0"/>
              </a:rPr>
              <a:t>– </a:t>
            </a:r>
            <a:r>
              <a:rPr lang="ru-RU" sz="1800" dirty="0" smtClean="0">
                <a:solidFill>
                  <a:srgbClr val="224A6B"/>
                </a:solidFill>
                <a:latin typeface="Arial Narrow" panose="020B0506020202030204" pitchFamily="34" charset="0"/>
              </a:rPr>
              <a:t>примерная цена на карту украденных средств, перепроданных на черном рынке </a:t>
            </a:r>
            <a:r>
              <a:rPr lang="en-US" sz="1800" dirty="0" smtClean="0">
                <a:solidFill>
                  <a:srgbClr val="224A6B"/>
                </a:solidFill>
                <a:latin typeface="Arial Narrow" panose="020B0506020202030204" pitchFamily="34" charset="0"/>
              </a:rPr>
              <a:t> </a:t>
            </a:r>
          </a:p>
          <a:p>
            <a:pPr marL="285750" indent="-285750" fontAlgn="auto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BC782B"/>
                </a:solidFill>
                <a:latin typeface="Arial Narrow" panose="020B0506020202030204" pitchFamily="34" charset="0"/>
              </a:rPr>
              <a:t>1 – 3 </a:t>
            </a:r>
            <a:r>
              <a:rPr lang="ru-RU" sz="1800" dirty="0" smtClean="0">
                <a:solidFill>
                  <a:srgbClr val="BC782B"/>
                </a:solidFill>
                <a:latin typeface="Arial Narrow" panose="020B0506020202030204" pitchFamily="34" charset="0"/>
              </a:rPr>
              <a:t>млн</a:t>
            </a:r>
            <a:r>
              <a:rPr lang="en-US" sz="1800" dirty="0" smtClean="0">
                <a:solidFill>
                  <a:srgbClr val="BC782B"/>
                </a:solidFill>
                <a:latin typeface="Arial Narrow" panose="020B0506020202030204" pitchFamily="34" charset="0"/>
              </a:rPr>
              <a:t> </a:t>
            </a:r>
            <a:r>
              <a:rPr lang="en-US" sz="1800" dirty="0">
                <a:solidFill>
                  <a:srgbClr val="224A6B"/>
                </a:solidFill>
                <a:latin typeface="Arial Narrow" panose="020B0506020202030204" pitchFamily="34" charset="0"/>
              </a:rPr>
              <a:t>– </a:t>
            </a:r>
            <a:r>
              <a:rPr lang="ru-RU" sz="1800" dirty="0" smtClean="0">
                <a:solidFill>
                  <a:srgbClr val="224A6B"/>
                </a:solidFill>
                <a:latin typeface="Arial Narrow" panose="020B0506020202030204" pitchFamily="34" charset="0"/>
              </a:rPr>
              <a:t>украденных карт, которые были успешно проданы на черном рынке </a:t>
            </a:r>
            <a:r>
              <a:rPr lang="ru-RU" sz="1800" dirty="0" smtClean="0">
                <a:solidFill>
                  <a:srgbClr val="224A6B"/>
                </a:solidFill>
                <a:latin typeface="Arial Narrow" panose="020B0506020202030204" pitchFamily="34" charset="0"/>
              </a:rPr>
              <a:t> </a:t>
            </a:r>
            <a:endParaRPr lang="ru-RU" sz="1800" dirty="0" smtClean="0">
              <a:solidFill>
                <a:srgbClr val="224A6B"/>
              </a:solidFill>
              <a:latin typeface="Arial Narrow" panose="020B0506020202030204" pitchFamily="34" charset="0"/>
            </a:endParaRPr>
          </a:p>
          <a:p>
            <a:pPr marL="285750" indent="-285750" fontAlgn="auto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BC782B"/>
                </a:solidFill>
                <a:latin typeface="Arial Narrow" panose="020B0506020202030204" pitchFamily="34" charset="0"/>
              </a:rPr>
              <a:t>53.7 </a:t>
            </a:r>
            <a:r>
              <a:rPr lang="ru-RU" sz="1800" dirty="0" smtClean="0">
                <a:solidFill>
                  <a:srgbClr val="BC782B"/>
                </a:solidFill>
                <a:latin typeface="Arial Narrow" panose="020B0506020202030204" pitchFamily="34" charset="0"/>
              </a:rPr>
              <a:t>млн долларов</a:t>
            </a:r>
            <a:r>
              <a:rPr lang="en-US" sz="1800" dirty="0" smtClean="0">
                <a:solidFill>
                  <a:srgbClr val="BC782B"/>
                </a:solidFill>
                <a:latin typeface="Arial Narrow" panose="020B0506020202030204" pitchFamily="34" charset="0"/>
              </a:rPr>
              <a:t> </a:t>
            </a:r>
            <a:r>
              <a:rPr lang="en-US" sz="1800" dirty="0">
                <a:solidFill>
                  <a:srgbClr val="224A6B"/>
                </a:solidFill>
                <a:latin typeface="Arial Narrow" panose="020B0506020202030204" pitchFamily="34" charset="0"/>
              </a:rPr>
              <a:t>– </a:t>
            </a:r>
            <a:r>
              <a:rPr lang="ru-RU" sz="1800" dirty="0" smtClean="0">
                <a:solidFill>
                  <a:srgbClr val="224A6B"/>
                </a:solidFill>
                <a:latin typeface="Arial Narrow" panose="020B0506020202030204" pitchFamily="34" charset="0"/>
              </a:rPr>
              <a:t>дохода, который скорее всего получили </a:t>
            </a:r>
            <a:r>
              <a:rPr lang="ru-RU" sz="1800" dirty="0" smtClean="0">
                <a:solidFill>
                  <a:srgbClr val="224A6B"/>
                </a:solidFill>
                <a:latin typeface="Arial Narrow" panose="020B0506020202030204" pitchFamily="34" charset="0"/>
              </a:rPr>
              <a:t>хакеры</a:t>
            </a:r>
            <a:endParaRPr lang="en-US" sz="1800" dirty="0" smtClean="0">
              <a:solidFill>
                <a:srgbClr val="224A6B"/>
              </a:solidFill>
              <a:latin typeface="Arial Narrow" panose="020B0506020202030204" pitchFamily="34" charset="0"/>
            </a:endParaRPr>
          </a:p>
          <a:p>
            <a:pPr marL="285750" indent="-285750" fontAlgn="auto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224A6B"/>
                </a:solidFill>
                <a:latin typeface="Arial Narrow" panose="020B0506020202030204" pitchFamily="34" charset="0"/>
              </a:rPr>
              <a:t>Источник </a:t>
            </a:r>
            <a:r>
              <a:rPr lang="ru-RU" sz="1400" dirty="0" smtClean="0">
                <a:solidFill>
                  <a:srgbClr val="224A6B"/>
                </a:solidFill>
                <a:latin typeface="Arial Narrow" panose="020B0506020202030204" pitchFamily="34" charset="0"/>
              </a:rPr>
              <a:t>: </a:t>
            </a:r>
            <a:r>
              <a:rPr lang="en-US" sz="1400" dirty="0" smtClean="0">
                <a:solidFill>
                  <a:srgbClr val="224A6B"/>
                </a:solidFill>
                <a:latin typeface="Arial Narrow" panose="020B0506020202030204" pitchFamily="34" charset="0"/>
              </a:rPr>
              <a:t>Krebs on Security /</a:t>
            </a:r>
            <a:r>
              <a:rPr lang="en-US" sz="1400" dirty="0" smtClean="0">
                <a:solidFill>
                  <a:srgbClr val="224A6B"/>
                </a:solidFill>
                <a:latin typeface="Arial Narrow" panose="020B0506020202030204" pitchFamily="34" charset="0"/>
                <a:hlinkClick r:id="rId4"/>
              </a:rPr>
              <a:t>http://krebsonsecurity.com/2014/05/the-target-breach-by-the-numbers/</a:t>
            </a:r>
            <a:endParaRPr lang="en-US" sz="1400" dirty="0">
              <a:solidFill>
                <a:srgbClr val="224A6B"/>
              </a:solidFill>
              <a:latin typeface="Arial Narrow" panose="020B05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7161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466" y="62599"/>
            <a:ext cx="8229600" cy="399139"/>
          </a:xfrm>
        </p:spPr>
        <p:txBody>
          <a:bodyPr/>
          <a:lstStyle/>
          <a:p>
            <a:r>
              <a:rPr lang="ru-RU" sz="2600" b="0" spc="200" dirty="0" smtClean="0">
                <a:solidFill>
                  <a:schemeClr val="bg2">
                    <a:lumMod val="75000"/>
                  </a:schemeClr>
                </a:solidFill>
                <a:latin typeface="Arial Narrow" panose="020B0606020202030204" pitchFamily="34" charset="0"/>
              </a:rPr>
              <a:t>РЕШЕНИЕ</a:t>
            </a:r>
            <a:endParaRPr lang="en-US" sz="2600" b="0" spc="200" dirty="0">
              <a:solidFill>
                <a:schemeClr val="bg2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240" y="634690"/>
            <a:ext cx="5007399" cy="4508809"/>
          </a:xfrm>
        </p:spPr>
        <p:txBody>
          <a:bodyPr>
            <a:noAutofit/>
          </a:bodyPr>
          <a:lstStyle/>
          <a:p>
            <a:r>
              <a:rPr lang="ru-RU" sz="1600" spc="150" dirty="0" smtClean="0">
                <a:solidFill>
                  <a:schemeClr val="bg2">
                    <a:lumMod val="75000"/>
                  </a:schemeClr>
                </a:solidFill>
              </a:rPr>
              <a:t>ВЫЯВЛЕНИЕ</a:t>
            </a:r>
            <a:r>
              <a:rPr lang="ru-RU" sz="1600" b="1" spc="150" dirty="0" smtClean="0"/>
              <a:t> </a:t>
            </a:r>
            <a:r>
              <a:rPr lang="ru-RU" sz="1600" spc="150" dirty="0"/>
              <a:t>всех ИТ-ресурсов и </a:t>
            </a:r>
            <a:r>
              <a:rPr lang="ru-RU" sz="1600" spc="150" dirty="0" smtClean="0"/>
              <a:t>соответствующих </a:t>
            </a:r>
            <a:r>
              <a:rPr lang="ru-RU" sz="1600" spc="150" dirty="0"/>
              <a:t>привилегированных учетных записей, а также взаимосвязей между ними</a:t>
            </a:r>
            <a:r>
              <a:rPr lang="ru-RU" sz="1600" spc="150" dirty="0" smtClean="0"/>
              <a:t>.</a:t>
            </a:r>
            <a:endParaRPr lang="en-US" sz="1600" spc="150" dirty="0"/>
          </a:p>
          <a:p>
            <a:r>
              <a:rPr lang="ru-RU" sz="1600" spc="150" dirty="0" smtClean="0">
                <a:solidFill>
                  <a:schemeClr val="bg2">
                    <a:lumMod val="75000"/>
                  </a:schemeClr>
                </a:solidFill>
              </a:rPr>
              <a:t>ДЕЛЕГИРОВАНИЕ</a:t>
            </a:r>
            <a:r>
              <a:rPr lang="ru-RU" sz="1600" b="1" spc="150" dirty="0" smtClean="0"/>
              <a:t> </a:t>
            </a:r>
            <a:r>
              <a:rPr lang="ru-RU" sz="1600" spc="150" dirty="0"/>
              <a:t>доступа таким образом, чтобы к ИТ-ресурсам мог обращаться только уполномоченный персонал в строго отведенное для этого время</a:t>
            </a:r>
            <a:r>
              <a:rPr lang="ru-RU" sz="1600" spc="150" dirty="0" smtClean="0"/>
              <a:t>.</a:t>
            </a:r>
            <a:endParaRPr lang="en-US" sz="1600" spc="150" dirty="0"/>
          </a:p>
          <a:p>
            <a:r>
              <a:rPr lang="ru-RU" sz="1600" spc="150" dirty="0" smtClean="0">
                <a:solidFill>
                  <a:schemeClr val="bg2">
                    <a:lumMod val="75000"/>
                  </a:schemeClr>
                </a:solidFill>
              </a:rPr>
              <a:t>ВЫПОЛНЕНИЕ</a:t>
            </a:r>
            <a:r>
              <a:rPr lang="ru-RU" sz="1600" b="1" spc="150" dirty="0" smtClean="0"/>
              <a:t> </a:t>
            </a:r>
            <a:r>
              <a:rPr lang="ru-RU" sz="1600" spc="150" dirty="0"/>
              <a:t>политик и правил доступа к ИТ-</a:t>
            </a:r>
            <a:r>
              <a:rPr lang="ru-RU" sz="1600" spc="150" dirty="0" smtClean="0"/>
              <a:t>ресурсам </a:t>
            </a:r>
            <a:r>
              <a:rPr lang="ru-RU" sz="1600" spc="150" dirty="0"/>
              <a:t>и ИТ-инфраструктуре</a:t>
            </a:r>
            <a:r>
              <a:rPr lang="ru-RU" sz="1600" spc="150" dirty="0" smtClean="0"/>
              <a:t>.</a:t>
            </a:r>
            <a:endParaRPr lang="en-US" sz="1600" spc="150" dirty="0"/>
          </a:p>
          <a:p>
            <a:r>
              <a:rPr lang="ru-RU" sz="1600" spc="150" dirty="0" smtClean="0">
                <a:solidFill>
                  <a:schemeClr val="bg2">
                    <a:lumMod val="75000"/>
                  </a:schemeClr>
                </a:solidFill>
              </a:rPr>
              <a:t>АУДИТ, ОПОВЕЩЕНИЕ, ОТЧЕТНОСТЬ - </a:t>
            </a:r>
            <a:r>
              <a:rPr lang="ru-RU" sz="1600" spc="150" dirty="0" smtClean="0"/>
              <a:t>запись </a:t>
            </a:r>
            <a:r>
              <a:rPr lang="ru-RU" sz="1600" spc="150" dirty="0"/>
              <a:t>действий привилегированных пользователей с функцией аудита для ответа на вопросы: кто, с какой целью и как долго пользуется привилегированным доступом. </a:t>
            </a:r>
            <a:endParaRPr lang="en-US" sz="1600" spc="150" dirty="0"/>
          </a:p>
        </p:txBody>
      </p:sp>
      <p:sp>
        <p:nvSpPr>
          <p:cNvPr id="7" name="Content Placeholder 6"/>
          <p:cNvSpPr>
            <a:spLocks noGrp="1"/>
          </p:cNvSpPr>
          <p:nvPr>
            <p:ph idx="14"/>
          </p:nvPr>
        </p:nvSpPr>
        <p:spPr>
          <a:xfrm>
            <a:off x="7591425" y="111516"/>
            <a:ext cx="1469753" cy="1085655"/>
          </a:xfrm>
        </p:spPr>
        <p:txBody>
          <a:bodyPr>
            <a:noAutofit/>
          </a:bodyPr>
          <a:lstStyle/>
          <a:p>
            <a:r>
              <a:rPr lang="ru-RU" sz="1400" spc="150" dirty="0"/>
              <a:t>Процесс управления </a:t>
            </a:r>
            <a:r>
              <a:rPr lang="ru-RU" sz="1400" spc="150" dirty="0" smtClean="0"/>
              <a:t>должен </a:t>
            </a:r>
            <a:r>
              <a:rPr lang="ru-RU" sz="1400" spc="150" dirty="0"/>
              <a:t>быть </a:t>
            </a:r>
            <a:r>
              <a:rPr lang="ru-RU" sz="1400" spc="150" dirty="0" smtClean="0"/>
              <a:t>непрерывным!</a:t>
            </a:r>
            <a:endParaRPr lang="ru-RU" sz="1400" spc="150" dirty="0"/>
          </a:p>
          <a:p>
            <a:endParaRPr lang="en-US" sz="1400" spc="150" dirty="0"/>
          </a:p>
        </p:txBody>
      </p:sp>
      <p:pic>
        <p:nvPicPr>
          <p:cNvPr id="14" name="Picture 13" descr="Pres_SaIn_Slide5hr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403" y="293688"/>
            <a:ext cx="4508500" cy="356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0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83695"/>
            <a:ext cx="2981325" cy="3259806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225" y="904066"/>
            <a:ext cx="7490151" cy="1123358"/>
          </a:xfrm>
        </p:spPr>
        <p:txBody>
          <a:bodyPr>
            <a:noAutofit/>
          </a:bodyPr>
          <a:lstStyle/>
          <a:p>
            <a:pPr marL="285750" indent="-285750">
              <a:buSzPct val="150000"/>
              <a:buFont typeface="Courier New" panose="02070309020205020404" pitchFamily="49" charset="0"/>
              <a:buChar char="o"/>
            </a:pPr>
            <a:r>
              <a:rPr lang="ru-RU" sz="1500" spc="150" dirty="0"/>
              <a:t>Решение, позволяющее контролировать зашифрованные подключения к ИС компании, её сетевой и серверной инфраструктуре. </a:t>
            </a:r>
            <a:endParaRPr lang="ru-RU" sz="1500" spc="150" dirty="0" smtClean="0"/>
          </a:p>
          <a:p>
            <a:pPr marL="285750" indent="-285750">
              <a:buSzPct val="150000"/>
              <a:buFont typeface="Courier New" panose="02070309020205020404" pitchFamily="49" charset="0"/>
              <a:buChar char="o"/>
            </a:pPr>
            <a:r>
              <a:rPr lang="ru-RU" sz="1500" spc="150" dirty="0" smtClean="0"/>
              <a:t>Визуализация </a:t>
            </a:r>
            <a:r>
              <a:rPr lang="ru-RU" sz="1500" spc="150" dirty="0"/>
              <a:t>действий </a:t>
            </a:r>
            <a:r>
              <a:rPr lang="ru-RU" sz="1500" spc="150" dirty="0" err="1"/>
              <a:t>суперпользователей</a:t>
            </a:r>
            <a:r>
              <a:rPr lang="ru-RU" sz="1500" spc="150" dirty="0"/>
              <a:t> и эффективное управление доступом ко всей инфраструктуре</a:t>
            </a:r>
            <a:r>
              <a:rPr lang="ru-RU" sz="1500" spc="150" dirty="0" smtClean="0"/>
              <a:t>.</a:t>
            </a:r>
            <a:endParaRPr lang="ru-RU" sz="1500" spc="150" dirty="0"/>
          </a:p>
        </p:txBody>
      </p:sp>
      <p:pic>
        <p:nvPicPr>
          <p:cNvPr id="8" name="Picture 11" descr="SafeInspect_004268_5000 (2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792" y="58610"/>
            <a:ext cx="3902808" cy="98303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28900" y="1996856"/>
            <a:ext cx="4943476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2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ru-RU" altLang="en-US" sz="1500" spc="150" dirty="0">
                <a:solidFill>
                  <a:srgbClr val="004366"/>
                </a:solidFill>
                <a:latin typeface="Arial Narrow"/>
                <a:cs typeface="Arial Narrow"/>
              </a:rPr>
              <a:t> Управление привилегированным доступом (</a:t>
            </a:r>
            <a:r>
              <a:rPr lang="en-US" altLang="en-US" sz="1500" spc="150" dirty="0">
                <a:solidFill>
                  <a:srgbClr val="004366"/>
                </a:solidFill>
                <a:latin typeface="Arial Narrow"/>
                <a:cs typeface="Arial Narrow"/>
              </a:rPr>
              <a:t>PAM)</a:t>
            </a:r>
          </a:p>
          <a:p>
            <a:pPr marL="285750" indent="-285750">
              <a:buClr>
                <a:schemeClr val="bg2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ru-RU" altLang="en-US" sz="1500" spc="150" dirty="0">
                <a:solidFill>
                  <a:srgbClr val="004366"/>
                </a:solidFill>
                <a:latin typeface="Arial Narrow"/>
                <a:cs typeface="Arial Narrow"/>
              </a:rPr>
              <a:t>  Мониторинг привилегированных пользователей и сессий (</a:t>
            </a:r>
            <a:r>
              <a:rPr lang="en-US" altLang="en-US" sz="1500" spc="150" dirty="0">
                <a:solidFill>
                  <a:srgbClr val="004366"/>
                </a:solidFill>
                <a:latin typeface="Arial Narrow"/>
                <a:cs typeface="Arial Narrow"/>
              </a:rPr>
              <a:t>PUM</a:t>
            </a:r>
            <a:r>
              <a:rPr lang="ru-RU" altLang="en-US" sz="1500" spc="150" dirty="0">
                <a:solidFill>
                  <a:srgbClr val="004366"/>
                </a:solidFill>
                <a:latin typeface="Arial Narrow"/>
                <a:cs typeface="Arial Narrow"/>
              </a:rPr>
              <a:t>)</a:t>
            </a:r>
            <a:endParaRPr lang="en-US" altLang="en-US" sz="1500" spc="150" dirty="0">
              <a:solidFill>
                <a:srgbClr val="004366"/>
              </a:solidFill>
              <a:latin typeface="Arial Narrow"/>
              <a:cs typeface="Arial Narrow"/>
            </a:endParaRPr>
          </a:p>
          <a:p>
            <a:pPr marL="285750" indent="-285750">
              <a:buClr>
                <a:schemeClr val="bg2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ru-RU" altLang="en-US" sz="1500" spc="150" dirty="0">
                <a:solidFill>
                  <a:srgbClr val="004366"/>
                </a:solidFill>
                <a:latin typeface="Arial Narrow"/>
                <a:cs typeface="Arial Narrow"/>
              </a:rPr>
              <a:t>  Мониторинг зашифрованных каналов </a:t>
            </a:r>
          </a:p>
          <a:p>
            <a:pPr marL="285750" indent="-285750">
              <a:buClr>
                <a:schemeClr val="bg2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ru-RU" altLang="en-US" sz="1500" spc="150" dirty="0">
                <a:solidFill>
                  <a:srgbClr val="004366"/>
                </a:solidFill>
                <a:latin typeface="Arial Narrow"/>
                <a:cs typeface="Arial Narrow"/>
              </a:rPr>
              <a:t>  Разделение доступа к общим аккаунтам </a:t>
            </a:r>
            <a:r>
              <a:rPr lang="ru-RU" altLang="en-US" sz="1500" spc="150" dirty="0" smtClean="0">
                <a:solidFill>
                  <a:srgbClr val="004366"/>
                </a:solidFill>
                <a:latin typeface="Arial Narrow"/>
                <a:cs typeface="Arial Narrow"/>
              </a:rPr>
              <a:t>с </a:t>
            </a:r>
            <a:r>
              <a:rPr lang="ru-RU" altLang="en-US" sz="1500" spc="150" dirty="0">
                <a:solidFill>
                  <a:srgbClr val="004366"/>
                </a:solidFill>
                <a:latin typeface="Arial Narrow"/>
                <a:cs typeface="Arial Narrow"/>
              </a:rPr>
              <a:t>персонализацией </a:t>
            </a:r>
            <a:r>
              <a:rPr lang="ru-RU" altLang="en-US" sz="1500" spc="150" dirty="0" smtClean="0">
                <a:solidFill>
                  <a:srgbClr val="004366"/>
                </a:solidFill>
                <a:latin typeface="Arial Narrow"/>
                <a:cs typeface="Arial Narrow"/>
              </a:rPr>
              <a:t>доступа </a:t>
            </a:r>
            <a:r>
              <a:rPr lang="ru-RU" altLang="en-US" sz="1500" spc="150" dirty="0">
                <a:solidFill>
                  <a:srgbClr val="004366"/>
                </a:solidFill>
                <a:latin typeface="Arial Narrow"/>
                <a:cs typeface="Arial Narrow"/>
              </a:rPr>
              <a:t>каждого администратора</a:t>
            </a:r>
          </a:p>
          <a:p>
            <a:pPr marL="285750" indent="-285750">
              <a:buClr>
                <a:schemeClr val="bg2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ru-RU" altLang="en-US" sz="1500" spc="150" dirty="0">
                <a:solidFill>
                  <a:srgbClr val="004366"/>
                </a:solidFill>
                <a:latin typeface="Arial Narrow"/>
                <a:cs typeface="Arial Narrow"/>
              </a:rPr>
              <a:t>  Управление </a:t>
            </a:r>
            <a:r>
              <a:rPr lang="ru-RU" altLang="en-US" sz="1500" spc="150" dirty="0" err="1">
                <a:solidFill>
                  <a:srgbClr val="004366"/>
                </a:solidFill>
                <a:latin typeface="Arial Narrow"/>
                <a:cs typeface="Arial Narrow"/>
              </a:rPr>
              <a:t>субканалами</a:t>
            </a:r>
            <a:r>
              <a:rPr lang="ru-RU" altLang="en-US" sz="1500" spc="150" dirty="0">
                <a:solidFill>
                  <a:srgbClr val="004366"/>
                </a:solidFill>
                <a:latin typeface="Arial Narrow"/>
                <a:cs typeface="Arial Narrow"/>
              </a:rPr>
              <a:t> внутри зашифрованных соединений</a:t>
            </a:r>
          </a:p>
          <a:p>
            <a:pPr marL="285750" indent="-285750">
              <a:buClr>
                <a:schemeClr val="bg2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ru-RU" altLang="en-US" sz="1500" spc="150" dirty="0">
                <a:solidFill>
                  <a:srgbClr val="004366"/>
                </a:solidFill>
                <a:latin typeface="Arial Narrow"/>
                <a:cs typeface="Arial Narrow"/>
              </a:rPr>
              <a:t>  Безопасное взаимодействие с инфраструктурой организации</a:t>
            </a:r>
          </a:p>
          <a:p>
            <a:pPr marL="285750" indent="-285750">
              <a:buClr>
                <a:schemeClr val="bg2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ru-RU" altLang="en-US" sz="1500" spc="150" dirty="0">
                <a:solidFill>
                  <a:srgbClr val="004366"/>
                </a:solidFill>
                <a:latin typeface="Arial Narrow"/>
                <a:cs typeface="Arial Narrow"/>
              </a:rPr>
              <a:t>  Строгая аутентификация пользователей</a:t>
            </a:r>
            <a:endParaRPr lang="ru-RU" sz="1500" spc="150" dirty="0"/>
          </a:p>
        </p:txBody>
      </p:sp>
    </p:spTree>
    <p:extLst>
      <p:ext uri="{BB962C8B-B14F-4D97-AF65-F5344CB8AC3E}">
        <p14:creationId xmlns:p14="http://schemas.microsoft.com/office/powerpoint/2010/main" val="14174320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141815" y="91453"/>
            <a:ext cx="5163609" cy="1003606"/>
          </a:xfrm>
        </p:spPr>
        <p:txBody>
          <a:bodyPr/>
          <a:lstStyle/>
          <a:p>
            <a:r>
              <a:rPr lang="en-US" sz="1600" b="0" spc="150" dirty="0" err="1" smtClean="0">
                <a:solidFill>
                  <a:schemeClr val="bg2">
                    <a:lumMod val="75000"/>
                  </a:schemeClr>
                </a:solidFill>
                <a:latin typeface="Arial Narrow" panose="020B0606020202030204" pitchFamily="34" charset="0"/>
              </a:rPr>
              <a:t>SafeInspect</a:t>
            </a:r>
            <a:r>
              <a:rPr lang="en-US" sz="1600" b="0" spc="150" dirty="0" smtClean="0">
                <a:solidFill>
                  <a:schemeClr val="bg2">
                    <a:lumMod val="75000"/>
                  </a:schemeClr>
                </a:solidFill>
                <a:latin typeface="Arial Narrow" panose="020B0606020202030204" pitchFamily="34" charset="0"/>
              </a:rPr>
              <a:t> - </a:t>
            </a:r>
            <a:r>
              <a:rPr lang="ru-RU" sz="1600" b="0" spc="150" dirty="0" smtClean="0">
                <a:solidFill>
                  <a:schemeClr val="bg2">
                    <a:lumMod val="75000"/>
                  </a:schemeClr>
                </a:solidFill>
                <a:latin typeface="Arial Narrow" panose="020B0606020202030204" pitchFamily="34" charset="0"/>
              </a:rPr>
              <a:t>полнофункциональная </a:t>
            </a:r>
            <a:r>
              <a:rPr lang="ru-RU" sz="1600" b="0" spc="150" dirty="0">
                <a:solidFill>
                  <a:schemeClr val="bg2">
                    <a:lumMod val="75000"/>
                  </a:schemeClr>
                </a:solidFill>
                <a:latin typeface="Arial Narrow" panose="020B0606020202030204" pitchFamily="34" charset="0"/>
              </a:rPr>
              <a:t>платформа для контроля привилегированных учетных записей </a:t>
            </a:r>
            <a:r>
              <a:rPr lang="ru-RU" sz="1600" b="0" spc="150" dirty="0" smtClean="0">
                <a:solidFill>
                  <a:schemeClr val="bg2">
                    <a:lumMod val="75000"/>
                  </a:schemeClr>
                </a:solidFill>
                <a:latin typeface="Arial Narrow" panose="020B0606020202030204" pitchFamily="34" charset="0"/>
              </a:rPr>
              <a:t>в ИС – </a:t>
            </a:r>
            <a:r>
              <a:rPr lang="ru-RU" sz="1600" b="0" spc="150" dirty="0">
                <a:solidFill>
                  <a:schemeClr val="bg2">
                    <a:lumMod val="75000"/>
                  </a:schemeClr>
                </a:solidFill>
                <a:latin typeface="Arial Narrow" panose="020B0606020202030204" pitchFamily="34" charset="0"/>
              </a:rPr>
              <a:t>как классических, так и облачных.</a:t>
            </a:r>
            <a:endParaRPr lang="en-US" sz="1600" b="0" spc="150" dirty="0">
              <a:solidFill>
                <a:schemeClr val="bg2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816" y="1095058"/>
            <a:ext cx="4344459" cy="3946049"/>
          </a:xfrm>
        </p:spPr>
        <p:txBody>
          <a:bodyPr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ru-RU" sz="1400" spc="150" dirty="0" smtClean="0"/>
              <a:t>Контроль широко используемых протоколов администрирования;</a:t>
            </a:r>
          </a:p>
          <a:p>
            <a:pPr marL="285750" indent="-285750">
              <a:buFont typeface="Arial"/>
              <a:buChar char="•"/>
            </a:pPr>
            <a:r>
              <a:rPr lang="ru-RU" sz="1400" spc="150" dirty="0" smtClean="0"/>
              <a:t>Регистрация действий в виде видеозаписи;</a:t>
            </a:r>
          </a:p>
          <a:p>
            <a:pPr marL="285750" indent="-285750">
              <a:buFont typeface="Arial"/>
              <a:buChar char="•"/>
            </a:pPr>
            <a:r>
              <a:rPr lang="ru-RU" sz="1400" spc="150" dirty="0" smtClean="0"/>
              <a:t>Индексация, быстрый поиск события;</a:t>
            </a:r>
          </a:p>
          <a:p>
            <a:pPr marL="285750" indent="-285750">
              <a:buFont typeface="Arial"/>
              <a:buChar char="•"/>
            </a:pPr>
            <a:r>
              <a:rPr lang="ru-RU" sz="1400" spc="150" dirty="0" smtClean="0"/>
              <a:t>Контроль зашифрованных каналов;</a:t>
            </a:r>
          </a:p>
          <a:p>
            <a:pPr marL="285750" indent="-285750">
              <a:buFont typeface="Arial"/>
              <a:buChar char="•"/>
            </a:pPr>
            <a:r>
              <a:rPr lang="ru-RU" sz="1400" spc="150" dirty="0" smtClean="0"/>
              <a:t>Работа без использования агентов; </a:t>
            </a:r>
          </a:p>
          <a:p>
            <a:pPr marL="285750" indent="-285750">
              <a:buFont typeface="Arial"/>
              <a:buChar char="•"/>
            </a:pPr>
            <a:r>
              <a:rPr lang="ru-RU" sz="1400" spc="150" dirty="0" smtClean="0"/>
              <a:t>Двухуровневый контроль подключений; </a:t>
            </a:r>
          </a:p>
          <a:p>
            <a:pPr marL="285750" indent="-285750">
              <a:buFont typeface="Arial"/>
              <a:buChar char="•"/>
            </a:pPr>
            <a:r>
              <a:rPr lang="ru-RU" sz="1400" spc="150" dirty="0" smtClean="0"/>
              <a:t>Двухфакторная аутентификация;</a:t>
            </a:r>
          </a:p>
          <a:p>
            <a:pPr marL="285750" indent="-285750">
              <a:buFont typeface="Arial"/>
              <a:buChar char="•"/>
            </a:pPr>
            <a:r>
              <a:rPr lang="ru-RU" sz="1400" spc="150" dirty="0" smtClean="0"/>
              <a:t>Контроль доступа в реальном времени;</a:t>
            </a:r>
          </a:p>
          <a:p>
            <a:pPr marL="285750" indent="-285750">
              <a:buFont typeface="Arial"/>
              <a:buChar char="•"/>
            </a:pPr>
            <a:r>
              <a:rPr lang="ru-RU" sz="1400" spc="150" dirty="0" smtClean="0"/>
              <a:t>Противодействие внутренним угрозам;</a:t>
            </a:r>
          </a:p>
          <a:p>
            <a:pPr marL="285750" indent="-285750">
              <a:buFont typeface="Arial"/>
              <a:buChar char="•"/>
            </a:pPr>
            <a:r>
              <a:rPr lang="ru-RU" sz="1400" spc="150" dirty="0" smtClean="0"/>
              <a:t>Аудит файловых операций;</a:t>
            </a:r>
          </a:p>
          <a:p>
            <a:pPr marL="285750" indent="-285750">
              <a:buFont typeface="Arial"/>
              <a:buChar char="•"/>
            </a:pPr>
            <a:r>
              <a:rPr lang="ru-RU" sz="1400" spc="150" dirty="0" smtClean="0"/>
              <a:t>Статистика и отчеты о действиях;</a:t>
            </a:r>
          </a:p>
          <a:p>
            <a:pPr marL="285750" indent="-285750">
              <a:buFont typeface="Arial"/>
              <a:buChar char="•"/>
            </a:pPr>
            <a:r>
              <a:rPr lang="ru-RU" sz="1400" spc="150" dirty="0" smtClean="0"/>
              <a:t>Сбор информации для расследований инцидентов.</a:t>
            </a:r>
            <a:endParaRPr lang="en-US" sz="1400" spc="150" dirty="0"/>
          </a:p>
        </p:txBody>
      </p:sp>
      <p:pic>
        <p:nvPicPr>
          <p:cNvPr id="2" name="Picture 1" descr="Pres_SaIn_Slide6hr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025" y="91452"/>
            <a:ext cx="3155219" cy="4949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51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86150" y="923925"/>
            <a:ext cx="4048125" cy="3295650"/>
          </a:xfrm>
        </p:spPr>
        <p:txBody>
          <a:bodyPr>
            <a:noAutofit/>
          </a:bodyPr>
          <a:lstStyle/>
          <a:p>
            <a:r>
              <a:rPr lang="ru-RU" sz="1500" spc="100" dirty="0" smtClean="0">
                <a:latin typeface="Arial Narrow" pitchFamily="34" charset="0"/>
                <a:cs typeface="Calibri"/>
              </a:rPr>
              <a:t>Тратя много времени и сил на защиту от внешних угроз, компании, порой, забывают об угрозах внутренних, разрушительность действий которых может быть в несколько раз больше, чем любая атака извне.</a:t>
            </a:r>
          </a:p>
          <a:p>
            <a:endParaRPr lang="ru-RU" sz="1500" spc="100" dirty="0">
              <a:latin typeface="Arial Narrow" pitchFamily="34" charset="0"/>
              <a:cs typeface="Calibri"/>
            </a:endParaRPr>
          </a:p>
          <a:p>
            <a:pPr algn="ctr"/>
            <a:r>
              <a:rPr lang="ru-RU" sz="1500" b="1" spc="100" dirty="0" smtClean="0">
                <a:latin typeface="Arial Narrow" pitchFamily="34" charset="0"/>
                <a:cs typeface="Calibri"/>
              </a:rPr>
              <a:t>ПРОБЛЕМА</a:t>
            </a:r>
          </a:p>
          <a:p>
            <a:r>
              <a:rPr lang="ru-RU" sz="1500" spc="100" dirty="0" smtClean="0">
                <a:latin typeface="Arial Narrow" pitchFamily="34" charset="0"/>
                <a:cs typeface="Calibri"/>
              </a:rPr>
              <a:t>Риски, связанные с неконтролируемым административным доступом к</a:t>
            </a:r>
            <a:r>
              <a:rPr lang="en-US" sz="1500" spc="100" dirty="0" smtClean="0">
                <a:latin typeface="Arial Narrow" pitchFamily="34" charset="0"/>
                <a:cs typeface="Calibri"/>
              </a:rPr>
              <a:t> </a:t>
            </a:r>
            <a:r>
              <a:rPr lang="ru-RU" sz="1500" spc="100" dirty="0" smtClean="0">
                <a:latin typeface="Arial Narrow" pitchFamily="34" charset="0"/>
                <a:cs typeface="Calibri"/>
              </a:rPr>
              <a:t>критичным информационным системам и ИТ-инфраструктуре компаний.  </a:t>
            </a:r>
          </a:p>
        </p:txBody>
      </p:sp>
      <p:sp>
        <p:nvSpPr>
          <p:cNvPr id="10" name="Title 21"/>
          <p:cNvSpPr txBox="1">
            <a:spLocks/>
          </p:cNvSpPr>
          <p:nvPr/>
        </p:nvSpPr>
        <p:spPr>
          <a:xfrm>
            <a:off x="27516" y="53074"/>
            <a:ext cx="8229600" cy="3991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rgbClr val="F3C2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600" b="0" spc="200" dirty="0" smtClean="0">
                <a:solidFill>
                  <a:srgbClr val="F3C266">
                    <a:lumMod val="75000"/>
                  </a:srgbClr>
                </a:solidFill>
                <a:latin typeface="Arial Narrow" panose="020B0606020202030204" pitchFamily="34" charset="0"/>
              </a:rPr>
              <a:t>ВВЕДЕНИЕ</a:t>
            </a:r>
            <a:endParaRPr lang="en-US" sz="2600" b="0" spc="200" dirty="0">
              <a:solidFill>
                <a:srgbClr val="F3C266">
                  <a:lumMod val="75000"/>
                </a:srgbClr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3"/>
          </p:nvPr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0" y="758824"/>
            <a:ext cx="3336925" cy="3336925"/>
          </a:xfrm>
        </p:spPr>
      </p:pic>
    </p:spTree>
    <p:extLst>
      <p:ext uri="{BB962C8B-B14F-4D97-AF65-F5344CB8AC3E}">
        <p14:creationId xmlns:p14="http://schemas.microsoft.com/office/powerpoint/2010/main" val="335419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" y="1800226"/>
            <a:ext cx="4715139" cy="3333750"/>
          </a:xfrm>
          <a:prstGeom prst="rect">
            <a:avLst/>
          </a:prstGeom>
        </p:spPr>
      </p:pic>
      <p:sp>
        <p:nvSpPr>
          <p:cNvPr id="7" name="Объект 6"/>
          <p:cNvSpPr>
            <a:spLocks noGrp="1"/>
          </p:cNvSpPr>
          <p:nvPr>
            <p:ph idx="13"/>
          </p:nvPr>
        </p:nvSpPr>
        <p:spPr>
          <a:xfrm>
            <a:off x="0" y="442689"/>
            <a:ext cx="7581900" cy="1309911"/>
          </a:xfrm>
        </p:spPr>
        <p:txBody>
          <a:bodyPr>
            <a:noAutofit/>
          </a:bodyPr>
          <a:lstStyle/>
          <a:p>
            <a:pPr algn="ctr"/>
            <a:r>
              <a:rPr lang="ru-RU" u="sng" spc="150" dirty="0">
                <a:solidFill>
                  <a:schemeClr val="bg2">
                    <a:lumMod val="75000"/>
                  </a:schemeClr>
                </a:solidFill>
              </a:rPr>
              <a:t>МАСШТАБИРУЕМОСТЬ И УНИВЕРСАЛЬНОСТЬ</a:t>
            </a:r>
            <a:endParaRPr lang="en-US" u="sng" spc="150" dirty="0">
              <a:solidFill>
                <a:schemeClr val="bg2">
                  <a:lumMod val="75000"/>
                </a:schemeClr>
              </a:solidFill>
            </a:endParaRPr>
          </a:p>
          <a:p>
            <a:pPr marL="285750" indent="-285750">
              <a:buClr>
                <a:schemeClr val="bg2">
                  <a:lumMod val="75000"/>
                </a:schemeClr>
              </a:buClr>
              <a:buSzPct val="150000"/>
              <a:buFont typeface="Courier New" panose="02070309020205020404" pitchFamily="49" charset="0"/>
              <a:buChar char="o"/>
            </a:pPr>
            <a:r>
              <a:rPr lang="ru-RU" altLang="en-US" sz="1500" spc="150" dirty="0">
                <a:solidFill>
                  <a:srgbClr val="1C4366"/>
                </a:solidFill>
              </a:rPr>
              <a:t> </a:t>
            </a:r>
            <a:r>
              <a:rPr lang="ru-RU" altLang="en-US" sz="1400" spc="150" dirty="0">
                <a:solidFill>
                  <a:srgbClr val="1C4366"/>
                </a:solidFill>
              </a:rPr>
              <a:t>Может быть установлен как на «железе» (сервере), так и в виртуальной    среде: </a:t>
            </a:r>
            <a:r>
              <a:rPr lang="en-US" altLang="en-US" sz="1400" spc="150" dirty="0">
                <a:solidFill>
                  <a:srgbClr val="1C4366"/>
                </a:solidFill>
              </a:rPr>
              <a:t>VMware, Hyper-V, </a:t>
            </a:r>
            <a:r>
              <a:rPr lang="en-US" altLang="en-US" sz="1400" spc="150" dirty="0" err="1">
                <a:solidFill>
                  <a:srgbClr val="1C4366"/>
                </a:solidFill>
              </a:rPr>
              <a:t>Virtualbox</a:t>
            </a:r>
            <a:r>
              <a:rPr lang="ru-RU" altLang="en-US" sz="1400" spc="150" dirty="0">
                <a:solidFill>
                  <a:srgbClr val="1C4366"/>
                </a:solidFill>
              </a:rPr>
              <a:t>. Возможна оптимизация под О</a:t>
            </a:r>
            <a:r>
              <a:rPr lang="en-US" altLang="en-US" sz="1400" spc="150" dirty="0" err="1">
                <a:solidFill>
                  <a:srgbClr val="1C4366"/>
                </a:solidFill>
              </a:rPr>
              <a:t>penstack</a:t>
            </a:r>
            <a:r>
              <a:rPr lang="ru-RU" altLang="en-US" sz="1400" spc="150" dirty="0" smtClean="0">
                <a:solidFill>
                  <a:srgbClr val="1C4366"/>
                </a:solidFill>
              </a:rPr>
              <a:t>;</a:t>
            </a:r>
            <a:endParaRPr lang="en-US" altLang="en-US" sz="1400" spc="150" dirty="0">
              <a:solidFill>
                <a:srgbClr val="1C4366"/>
              </a:solidFill>
            </a:endParaRPr>
          </a:p>
          <a:p>
            <a:pPr marL="285750" indent="-285750">
              <a:buClr>
                <a:schemeClr val="bg2">
                  <a:lumMod val="75000"/>
                </a:schemeClr>
              </a:buClr>
              <a:buSzPct val="150000"/>
              <a:buFont typeface="Courier New" panose="02070309020205020404" pitchFamily="49" charset="0"/>
              <a:buChar char="o"/>
            </a:pPr>
            <a:r>
              <a:rPr lang="ru-RU" altLang="en-US" sz="1400" spc="150" dirty="0">
                <a:solidFill>
                  <a:srgbClr val="1C4366"/>
                </a:solidFill>
              </a:rPr>
              <a:t>  Три режима работы: Прозрачный (</a:t>
            </a:r>
            <a:r>
              <a:rPr lang="en-US" altLang="en-US" sz="1400" spc="150" dirty="0">
                <a:solidFill>
                  <a:srgbClr val="1C4366"/>
                </a:solidFill>
              </a:rPr>
              <a:t>L2)</a:t>
            </a:r>
            <a:r>
              <a:rPr lang="ru-RU" altLang="en-US" sz="1400" spc="150" dirty="0">
                <a:solidFill>
                  <a:srgbClr val="1C4366"/>
                </a:solidFill>
              </a:rPr>
              <a:t>,</a:t>
            </a:r>
            <a:r>
              <a:rPr lang="en-US" altLang="en-US" sz="1400" spc="150" dirty="0">
                <a:solidFill>
                  <a:srgbClr val="1C4366"/>
                </a:solidFill>
              </a:rPr>
              <a:t> </a:t>
            </a:r>
            <a:r>
              <a:rPr lang="ru-RU" altLang="en-US" sz="1400" spc="150" dirty="0">
                <a:solidFill>
                  <a:srgbClr val="1C4366"/>
                </a:solidFill>
              </a:rPr>
              <a:t>Маршрутизатор (</a:t>
            </a:r>
            <a:r>
              <a:rPr lang="en-US" altLang="en-US" sz="1400" spc="150" dirty="0">
                <a:solidFill>
                  <a:srgbClr val="1C4366"/>
                </a:solidFill>
              </a:rPr>
              <a:t>L3), </a:t>
            </a:r>
            <a:r>
              <a:rPr lang="ru-RU" altLang="en-US" sz="1400" spc="150" dirty="0">
                <a:solidFill>
                  <a:srgbClr val="1C4366"/>
                </a:solidFill>
              </a:rPr>
              <a:t>Бастион</a:t>
            </a:r>
            <a:r>
              <a:rPr lang="ru-RU" altLang="en-US" sz="1400" spc="150" dirty="0" smtClean="0">
                <a:solidFill>
                  <a:srgbClr val="1C4366"/>
                </a:solidFill>
              </a:rPr>
              <a:t>;</a:t>
            </a:r>
            <a:endParaRPr lang="ru-RU" altLang="en-US" sz="1400" spc="150" dirty="0">
              <a:solidFill>
                <a:srgbClr val="1C4366"/>
              </a:solidFill>
            </a:endParaRPr>
          </a:p>
        </p:txBody>
      </p:sp>
      <p:sp>
        <p:nvSpPr>
          <p:cNvPr id="8" name="Title 8"/>
          <p:cNvSpPr>
            <a:spLocks noGrp="1"/>
          </p:cNvSpPr>
          <p:nvPr>
            <p:ph type="title"/>
          </p:nvPr>
        </p:nvSpPr>
        <p:spPr>
          <a:xfrm>
            <a:off x="8466" y="62599"/>
            <a:ext cx="8229600" cy="399139"/>
          </a:xfrm>
        </p:spPr>
        <p:txBody>
          <a:bodyPr/>
          <a:lstStyle/>
          <a:p>
            <a:r>
              <a:rPr lang="ru-RU" sz="2600" b="0" spc="200" dirty="0" smtClean="0">
                <a:solidFill>
                  <a:schemeClr val="bg2">
                    <a:lumMod val="75000"/>
                  </a:schemeClr>
                </a:solidFill>
                <a:latin typeface="Arial Narrow" panose="020B0606020202030204" pitchFamily="34" charset="0"/>
              </a:rPr>
              <a:t>ПРЕИМУЩЕСТВА</a:t>
            </a:r>
            <a:endParaRPr lang="en-US" sz="2600" b="0" spc="200" dirty="0">
              <a:solidFill>
                <a:schemeClr val="bg2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46989" y="1752600"/>
            <a:ext cx="423968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2">
                  <a:lumMod val="75000"/>
                </a:schemeClr>
              </a:buClr>
              <a:buSzPct val="150000"/>
              <a:buFont typeface="Courier New" panose="02070309020205020404" pitchFamily="49" charset="0"/>
              <a:buChar char="o"/>
            </a:pPr>
            <a:r>
              <a:rPr lang="ru-RU" altLang="en-US" sz="1400" spc="150" dirty="0">
                <a:solidFill>
                  <a:srgbClr val="1C4366"/>
                </a:solidFill>
                <a:latin typeface="Arial Narrow" panose="020B0506020202030204" pitchFamily="34" charset="0"/>
              </a:rPr>
              <a:t> Отказоустойчивость; </a:t>
            </a:r>
            <a:endParaRPr lang="en-US" altLang="en-US" sz="1400" spc="150" dirty="0" smtClean="0">
              <a:solidFill>
                <a:srgbClr val="1C4366"/>
              </a:solidFill>
              <a:latin typeface="Arial Narrow" panose="020B0506020202030204" pitchFamily="34" charset="0"/>
            </a:endParaRPr>
          </a:p>
          <a:p>
            <a:pPr marL="285750" indent="-285750">
              <a:buClr>
                <a:schemeClr val="bg2">
                  <a:lumMod val="75000"/>
                </a:schemeClr>
              </a:buClr>
              <a:buSzPct val="150000"/>
              <a:buFont typeface="Courier New" panose="02070309020205020404" pitchFamily="49" charset="0"/>
              <a:buChar char="o"/>
            </a:pPr>
            <a:endParaRPr lang="ru-RU" altLang="en-US" sz="1400" spc="150" dirty="0">
              <a:solidFill>
                <a:srgbClr val="1C4366"/>
              </a:solidFill>
              <a:latin typeface="Arial Narrow" panose="020B0506020202030204" pitchFamily="34" charset="0"/>
            </a:endParaRPr>
          </a:p>
          <a:p>
            <a:pPr marL="285750" indent="-285750">
              <a:buClr>
                <a:schemeClr val="bg2">
                  <a:lumMod val="75000"/>
                </a:schemeClr>
              </a:buClr>
              <a:buSzPct val="150000"/>
              <a:buFont typeface="Courier New" panose="02070309020205020404" pitchFamily="49" charset="0"/>
              <a:buChar char="o"/>
            </a:pPr>
            <a:r>
              <a:rPr lang="ru-RU" altLang="en-US" sz="1400" spc="150" dirty="0">
                <a:solidFill>
                  <a:srgbClr val="1C4366"/>
                </a:solidFill>
                <a:latin typeface="Arial Narrow" panose="020B0506020202030204" pitchFamily="34" charset="0"/>
              </a:rPr>
              <a:t>  Распределенная архитектура: </a:t>
            </a:r>
            <a:endParaRPr lang="en-US" altLang="en-US" sz="1400" spc="150" dirty="0" smtClean="0">
              <a:solidFill>
                <a:srgbClr val="1C4366"/>
              </a:solidFill>
              <a:latin typeface="Arial Narrow" panose="020B0506020202030204" pitchFamily="34" charset="0"/>
            </a:endParaRPr>
          </a:p>
          <a:p>
            <a:pPr marL="1200150" lvl="2" indent="-285750">
              <a:buClr>
                <a:schemeClr val="bg2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ru-RU" altLang="en-US" sz="1400" spc="150" dirty="0" smtClean="0">
                <a:solidFill>
                  <a:srgbClr val="1C4366"/>
                </a:solidFill>
                <a:latin typeface="Arial Narrow" panose="020B0506020202030204" pitchFamily="34" charset="0"/>
              </a:rPr>
              <a:t>Возможна </a:t>
            </a:r>
            <a:r>
              <a:rPr lang="ru-RU" altLang="en-US" sz="1400" spc="150" dirty="0">
                <a:solidFill>
                  <a:srgbClr val="1C4366"/>
                </a:solidFill>
                <a:latin typeface="Arial Narrow" panose="020B0506020202030204" pitchFamily="34" charset="0"/>
              </a:rPr>
              <a:t>установка большого </a:t>
            </a:r>
            <a:r>
              <a:rPr lang="ru-RU" altLang="en-US" sz="1400" spc="150" dirty="0" smtClean="0">
                <a:solidFill>
                  <a:srgbClr val="1C4366"/>
                </a:solidFill>
                <a:latin typeface="Arial Narrow" panose="020B0506020202030204" pitchFamily="34" charset="0"/>
              </a:rPr>
              <a:t>количества  Коллекторов </a:t>
            </a:r>
          </a:p>
          <a:p>
            <a:pPr marL="1200150" lvl="2" indent="-285750">
              <a:buClr>
                <a:schemeClr val="bg2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ru-RU" altLang="en-US" sz="1400" spc="150" dirty="0" smtClean="0">
                <a:solidFill>
                  <a:srgbClr val="1C4366"/>
                </a:solidFill>
                <a:latin typeface="Arial Narrow" panose="020B0506020202030204" pitchFamily="34" charset="0"/>
              </a:rPr>
              <a:t>Данные </a:t>
            </a:r>
            <a:r>
              <a:rPr lang="ru-RU" altLang="en-US" sz="1400" spc="150" dirty="0">
                <a:solidFill>
                  <a:srgbClr val="1C4366"/>
                </a:solidFill>
                <a:latin typeface="Arial Narrow" panose="020B0506020202030204" pitchFamily="34" charset="0"/>
              </a:rPr>
              <a:t>аудита направляются в </a:t>
            </a:r>
            <a:r>
              <a:rPr lang="ru-RU" altLang="en-US" sz="1400" spc="150" dirty="0" smtClean="0">
                <a:solidFill>
                  <a:srgbClr val="1C4366"/>
                </a:solidFill>
                <a:latin typeface="Arial Narrow" panose="020B0506020202030204" pitchFamily="34" charset="0"/>
              </a:rPr>
              <a:t>Менеджер</a:t>
            </a:r>
            <a:endParaRPr lang="en-US" altLang="en-US" sz="1400" spc="150" dirty="0">
              <a:solidFill>
                <a:srgbClr val="1C4366"/>
              </a:solidFill>
              <a:latin typeface="Arial Narrow" panose="020B0506020202030204" pitchFamily="34" charset="0"/>
            </a:endParaRPr>
          </a:p>
          <a:p>
            <a:pPr marL="1200150" lvl="2" indent="-285750">
              <a:buClr>
                <a:schemeClr val="bg2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ru-RU" altLang="en-US" sz="1400" spc="150" dirty="0" smtClean="0">
                <a:solidFill>
                  <a:srgbClr val="1C4366"/>
                </a:solidFill>
                <a:latin typeface="Arial Narrow" panose="020B0506020202030204" pitchFamily="34" charset="0"/>
              </a:rPr>
              <a:t>Можно </a:t>
            </a:r>
            <a:r>
              <a:rPr lang="ru-RU" altLang="en-US" sz="1400" spc="150" dirty="0">
                <a:solidFill>
                  <a:srgbClr val="1C4366"/>
                </a:solidFill>
                <a:latin typeface="Arial Narrow" panose="020B0506020202030204" pitchFamily="34" charset="0"/>
              </a:rPr>
              <a:t>осуществлять зональный аудит (разными аудиторами), или централизованный (по всей инфраструктуре).</a:t>
            </a:r>
            <a:endParaRPr lang="en-US" sz="1400" dirty="0">
              <a:latin typeface="Arial Narrow" panose="020B05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3573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0649"/>
            <a:ext cx="4543425" cy="3212851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FC1CA-3750-9F4D-ABCA-CADEFF9CC0E4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7" name="Объект 6"/>
          <p:cNvSpPr>
            <a:spLocks noGrp="1"/>
          </p:cNvSpPr>
          <p:nvPr>
            <p:ph idx="13"/>
          </p:nvPr>
        </p:nvSpPr>
        <p:spPr>
          <a:xfrm>
            <a:off x="17991" y="285301"/>
            <a:ext cx="7563909" cy="2114999"/>
          </a:xfrm>
        </p:spPr>
        <p:txBody>
          <a:bodyPr>
            <a:noAutofit/>
          </a:bodyPr>
          <a:lstStyle/>
          <a:p>
            <a:pPr algn="ctr"/>
            <a:r>
              <a:rPr lang="ru-RU" spc="150" dirty="0">
                <a:solidFill>
                  <a:schemeClr val="bg2">
                    <a:lumMod val="75000"/>
                  </a:schemeClr>
                </a:solidFill>
              </a:rPr>
              <a:t>МИНИМАЛЬНОЕ ВТОРЖЕНИЕ </a:t>
            </a:r>
            <a:endParaRPr lang="ru-RU" spc="150" dirty="0" smtClean="0">
              <a:solidFill>
                <a:schemeClr val="bg2">
                  <a:lumMod val="75000"/>
                </a:schemeClr>
              </a:solidFill>
            </a:endParaRPr>
          </a:p>
          <a:p>
            <a:pPr algn="ctr"/>
            <a:r>
              <a:rPr lang="ru-RU" spc="150" dirty="0" smtClean="0">
                <a:solidFill>
                  <a:schemeClr val="bg2">
                    <a:lumMod val="75000"/>
                  </a:schemeClr>
                </a:solidFill>
              </a:rPr>
              <a:t>В </a:t>
            </a:r>
            <a:r>
              <a:rPr lang="ru-RU" spc="150" dirty="0">
                <a:solidFill>
                  <a:schemeClr val="bg2">
                    <a:lumMod val="75000"/>
                  </a:schemeClr>
                </a:solidFill>
              </a:rPr>
              <a:t>БИЗНЕС-ПРОЦЕССЫ И ИНФРАСТРУКТУРУ</a:t>
            </a:r>
            <a:endParaRPr lang="en-US" spc="150" dirty="0">
              <a:solidFill>
                <a:schemeClr val="bg2">
                  <a:lumMod val="75000"/>
                </a:schemeClr>
              </a:solidFill>
            </a:endParaRPr>
          </a:p>
          <a:p>
            <a:pPr marL="285750" indent="-285750">
              <a:buClr>
                <a:schemeClr val="bg2">
                  <a:lumMod val="75000"/>
                </a:schemeClr>
              </a:buClr>
              <a:buSzPct val="150000"/>
              <a:buFont typeface="Courier New" panose="02070309020205020404" pitchFamily="49" charset="0"/>
              <a:buChar char="o"/>
            </a:pPr>
            <a:r>
              <a:rPr lang="ru-RU" altLang="en-US" sz="1400" spc="150" dirty="0" smtClean="0">
                <a:solidFill>
                  <a:srgbClr val="1C4366"/>
                </a:solidFill>
              </a:rPr>
              <a:t> </a:t>
            </a:r>
            <a:r>
              <a:rPr lang="ru-RU" altLang="en-US" sz="1400" spc="150" dirty="0">
                <a:solidFill>
                  <a:srgbClr val="004366"/>
                </a:solidFill>
              </a:rPr>
              <a:t>Нет необходимости в специальном ПО, серверных агентах или шлюзах на клиентской стороне</a:t>
            </a:r>
            <a:r>
              <a:rPr lang="ru-RU" altLang="en-US" sz="1400" spc="150" dirty="0" smtClean="0">
                <a:solidFill>
                  <a:srgbClr val="004366"/>
                </a:solidFill>
              </a:rPr>
              <a:t>;</a:t>
            </a:r>
            <a:endParaRPr lang="fi-FI" altLang="en-US" sz="1400" spc="150" dirty="0">
              <a:solidFill>
                <a:srgbClr val="004366"/>
              </a:solidFill>
            </a:endParaRPr>
          </a:p>
          <a:p>
            <a:pPr marL="285750" indent="-285750">
              <a:buClr>
                <a:schemeClr val="bg2">
                  <a:lumMod val="75000"/>
                </a:schemeClr>
              </a:buClr>
              <a:buSzPct val="150000"/>
              <a:buFont typeface="Courier New" panose="02070309020205020404" pitchFamily="49" charset="0"/>
              <a:buChar char="o"/>
            </a:pPr>
            <a:r>
              <a:rPr lang="ru-RU" altLang="en-US" sz="1400" spc="150" dirty="0">
                <a:solidFill>
                  <a:srgbClr val="004366"/>
                </a:solidFill>
              </a:rPr>
              <a:t>  Не нужно обучать пользователей работе с системой, менять бизнес-процессы и сетевую инфраструктуру</a:t>
            </a:r>
            <a:r>
              <a:rPr lang="ru-RU" altLang="en-US" sz="1400" spc="150" dirty="0" smtClean="0">
                <a:solidFill>
                  <a:srgbClr val="004366"/>
                </a:solidFill>
              </a:rPr>
              <a:t>;  </a:t>
            </a:r>
            <a:endParaRPr lang="en-US" altLang="en-US" sz="1400" spc="150" dirty="0">
              <a:solidFill>
                <a:srgbClr val="004366"/>
              </a:solidFill>
            </a:endParaRPr>
          </a:p>
        </p:txBody>
      </p:sp>
      <p:sp>
        <p:nvSpPr>
          <p:cNvPr id="8" name="Title 8"/>
          <p:cNvSpPr>
            <a:spLocks noGrp="1"/>
          </p:cNvSpPr>
          <p:nvPr>
            <p:ph type="title"/>
          </p:nvPr>
        </p:nvSpPr>
        <p:spPr>
          <a:xfrm>
            <a:off x="8466" y="62599"/>
            <a:ext cx="8229600" cy="399139"/>
          </a:xfrm>
        </p:spPr>
        <p:txBody>
          <a:bodyPr/>
          <a:lstStyle/>
          <a:p>
            <a:r>
              <a:rPr lang="ru-RU" sz="2600" b="0" spc="200" dirty="0" smtClean="0">
                <a:solidFill>
                  <a:schemeClr val="bg2">
                    <a:lumMod val="75000"/>
                  </a:schemeClr>
                </a:solidFill>
                <a:latin typeface="Arial Narrow" panose="020B0606020202030204" pitchFamily="34" charset="0"/>
              </a:rPr>
              <a:t>ПРЕИМУЩЕСТВА</a:t>
            </a:r>
            <a:endParaRPr lang="en-US" sz="2600" b="0" spc="200" dirty="0">
              <a:solidFill>
                <a:schemeClr val="bg2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38625" y="2600325"/>
            <a:ext cx="334327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2">
                  <a:lumMod val="75000"/>
                </a:schemeClr>
              </a:buClr>
              <a:buSzPct val="150000"/>
              <a:buFont typeface="Courier New" panose="02070309020205020404" pitchFamily="49" charset="0"/>
              <a:buChar char="o"/>
            </a:pPr>
            <a:r>
              <a:rPr lang="ru-RU" altLang="en-US" sz="1400" spc="150" dirty="0">
                <a:solidFill>
                  <a:srgbClr val="004366"/>
                </a:solidFill>
                <a:latin typeface="Arial Narrow" panose="020B0506020202030204" pitchFamily="34" charset="0"/>
              </a:rPr>
              <a:t>Обеспечивает защиту доступа к </a:t>
            </a:r>
            <a:r>
              <a:rPr lang="ru-RU" altLang="en-US" sz="1400" spc="150" dirty="0" smtClean="0">
                <a:solidFill>
                  <a:srgbClr val="004366"/>
                </a:solidFill>
                <a:latin typeface="Arial Narrow" panose="020B0506020202030204" pitchFamily="34" charset="0"/>
              </a:rPr>
              <a:t>серверам</a:t>
            </a:r>
            <a:r>
              <a:rPr lang="en-US" altLang="en-US" sz="1400" spc="150" dirty="0" smtClean="0">
                <a:solidFill>
                  <a:srgbClr val="004366"/>
                </a:solidFill>
                <a:latin typeface="Arial Narrow" panose="020B0506020202030204" pitchFamily="34" charset="0"/>
              </a:rPr>
              <a:t>, </a:t>
            </a:r>
            <a:r>
              <a:rPr lang="ru-RU" altLang="en-US" sz="1400" spc="150" dirty="0">
                <a:solidFill>
                  <a:srgbClr val="004366"/>
                </a:solidFill>
                <a:latin typeface="Arial Narrow" panose="020B0506020202030204" pitchFamily="34" charset="0"/>
              </a:rPr>
              <a:t>базам данных, сетевым устройствам и другим устройствам </a:t>
            </a:r>
            <a:r>
              <a:rPr lang="ru-RU" altLang="en-US" sz="1400" spc="150" dirty="0" smtClean="0">
                <a:solidFill>
                  <a:srgbClr val="004366"/>
                </a:solidFill>
                <a:latin typeface="Arial Narrow" panose="020B0506020202030204" pitchFamily="34" charset="0"/>
              </a:rPr>
              <a:t>инфраструктуры</a:t>
            </a:r>
          </a:p>
          <a:p>
            <a:pPr marL="285750" indent="-285750">
              <a:buClr>
                <a:schemeClr val="bg2">
                  <a:lumMod val="75000"/>
                </a:schemeClr>
              </a:buClr>
              <a:buSzPct val="150000"/>
              <a:buFont typeface="Courier New" panose="02070309020205020404" pitchFamily="49" charset="0"/>
              <a:buChar char="o"/>
            </a:pPr>
            <a:endParaRPr lang="ru-RU" altLang="en-US" sz="1400" spc="150" dirty="0" smtClean="0">
              <a:solidFill>
                <a:srgbClr val="004366"/>
              </a:solidFill>
              <a:latin typeface="Arial Narrow" panose="020B0506020202030204" pitchFamily="34" charset="0"/>
            </a:endParaRPr>
          </a:p>
          <a:p>
            <a:pPr marL="285750" indent="-285750">
              <a:buClr>
                <a:schemeClr val="bg2">
                  <a:lumMod val="75000"/>
                </a:schemeClr>
              </a:buClr>
              <a:buSzPct val="150000"/>
              <a:buFont typeface="Courier New" panose="02070309020205020404" pitchFamily="49" charset="0"/>
              <a:buChar char="o"/>
            </a:pPr>
            <a:r>
              <a:rPr lang="ru-RU" altLang="en-US" sz="1400" spc="150" dirty="0" smtClean="0">
                <a:solidFill>
                  <a:srgbClr val="004366"/>
                </a:solidFill>
                <a:latin typeface="Arial Narrow" panose="020B0506020202030204" pitchFamily="34" charset="0"/>
              </a:rPr>
              <a:t>Отслеживает </a:t>
            </a:r>
            <a:r>
              <a:rPr lang="ru-RU" altLang="en-US" sz="1400" spc="150" dirty="0">
                <a:solidFill>
                  <a:srgbClr val="004366"/>
                </a:solidFill>
                <a:latin typeface="Arial Narrow" panose="020B0506020202030204" pitchFamily="34" charset="0"/>
              </a:rPr>
              <a:t>как </a:t>
            </a:r>
            <a:r>
              <a:rPr lang="ru-RU" altLang="en-US" sz="1400" spc="150" dirty="0" smtClean="0">
                <a:solidFill>
                  <a:srgbClr val="004366"/>
                </a:solidFill>
                <a:latin typeface="Arial Narrow" panose="020B0506020202030204" pitchFamily="34" charset="0"/>
              </a:rPr>
              <a:t>интерактивных пользователей, </a:t>
            </a:r>
            <a:r>
              <a:rPr lang="ru-RU" altLang="en-US" sz="1400" spc="150" dirty="0">
                <a:solidFill>
                  <a:srgbClr val="004366"/>
                </a:solidFill>
                <a:latin typeface="Arial Narrow" panose="020B0506020202030204" pitchFamily="34" charset="0"/>
              </a:rPr>
              <a:t>так и соединения «машина-машина» </a:t>
            </a:r>
            <a:endParaRPr lang="ru-RU" altLang="en-US" sz="1400" spc="150" dirty="0" smtClean="0">
              <a:solidFill>
                <a:srgbClr val="004366"/>
              </a:solidFill>
              <a:latin typeface="Arial Narrow" panose="020B0506020202030204" pitchFamily="34" charset="0"/>
            </a:endParaRPr>
          </a:p>
          <a:p>
            <a:endParaRPr lang="en-US" sz="1400" dirty="0">
              <a:latin typeface="Arial Narrow" panose="020B05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5672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es_SaIn_2_Slide3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5" y="481012"/>
            <a:ext cx="7088195" cy="4613185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FC1CA-3750-9F4D-ABCA-CADEFF9CC0E4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7" name="Объект 6"/>
          <p:cNvSpPr>
            <a:spLocks noGrp="1"/>
          </p:cNvSpPr>
          <p:nvPr>
            <p:ph idx="13"/>
          </p:nvPr>
        </p:nvSpPr>
        <p:spPr>
          <a:xfrm>
            <a:off x="7534275" y="209101"/>
            <a:ext cx="1638300" cy="438150"/>
          </a:xfrm>
        </p:spPr>
        <p:txBody>
          <a:bodyPr>
            <a:noAutofit/>
          </a:bodyPr>
          <a:lstStyle/>
          <a:p>
            <a:r>
              <a:rPr lang="ru-RU" sz="1400" spc="150" dirty="0" smtClean="0">
                <a:solidFill>
                  <a:schemeClr val="bg2">
                    <a:lumMod val="75000"/>
                  </a:schemeClr>
                </a:solidFill>
              </a:rPr>
              <a:t>Работа в распределенной инфраструктуре</a:t>
            </a:r>
            <a:endParaRPr lang="en-US" sz="1400" spc="15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8" name="Title 8"/>
          <p:cNvSpPr>
            <a:spLocks noGrp="1"/>
          </p:cNvSpPr>
          <p:nvPr>
            <p:ph type="title"/>
          </p:nvPr>
        </p:nvSpPr>
        <p:spPr>
          <a:xfrm>
            <a:off x="8466" y="62599"/>
            <a:ext cx="8229600" cy="399139"/>
          </a:xfrm>
        </p:spPr>
        <p:txBody>
          <a:bodyPr/>
          <a:lstStyle/>
          <a:p>
            <a:r>
              <a:rPr lang="ru-RU" sz="2600" b="0" spc="200" dirty="0" smtClean="0">
                <a:solidFill>
                  <a:schemeClr val="bg2">
                    <a:lumMod val="75000"/>
                  </a:schemeClr>
                </a:solidFill>
                <a:latin typeface="Arial Narrow" panose="020B0606020202030204" pitchFamily="34" charset="0"/>
              </a:rPr>
              <a:t>ПРЕИМУЩЕСТВА</a:t>
            </a:r>
            <a:endParaRPr lang="en-US" sz="2600" b="0" spc="200" dirty="0">
              <a:solidFill>
                <a:schemeClr val="bg2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0547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91" y="62599"/>
            <a:ext cx="8229600" cy="399139"/>
          </a:xfrm>
        </p:spPr>
        <p:txBody>
          <a:bodyPr/>
          <a:lstStyle/>
          <a:p>
            <a:r>
              <a:rPr lang="ru-RU" sz="2600" b="0" u="sng" spc="200" dirty="0" smtClean="0">
                <a:solidFill>
                  <a:schemeClr val="bg2">
                    <a:lumMod val="75000"/>
                  </a:schemeClr>
                </a:solidFill>
                <a:latin typeface="Arial Narrow" panose="020B0606020202030204" pitchFamily="34" charset="0"/>
              </a:rPr>
              <a:t>ИНТЕГРАЦИЯ</a:t>
            </a:r>
            <a:endParaRPr lang="en-US" sz="2600" b="0" u="sng" spc="200" dirty="0">
              <a:solidFill>
                <a:schemeClr val="bg2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42876" y="839574"/>
            <a:ext cx="4295774" cy="3946049"/>
          </a:xfrm>
        </p:spPr>
        <p:txBody>
          <a:bodyPr>
            <a:normAutofit/>
          </a:bodyPr>
          <a:lstStyle/>
          <a:p>
            <a:r>
              <a:rPr lang="ru-RU" sz="1500" spc="150" dirty="0" smtClean="0"/>
              <a:t>3 варианта</a:t>
            </a:r>
            <a:r>
              <a:rPr lang="en-US" sz="1500" spc="150" dirty="0" smtClean="0"/>
              <a:t>:</a:t>
            </a:r>
            <a:endParaRPr lang="ru-RU" sz="1500" spc="150" dirty="0" smtClean="0"/>
          </a:p>
          <a:p>
            <a:pPr marL="285750" indent="-285750">
              <a:buFont typeface="Arial"/>
              <a:buChar char="•"/>
            </a:pPr>
            <a:r>
              <a:rPr lang="ru-RU" sz="1500" spc="150" dirty="0" smtClean="0">
                <a:solidFill>
                  <a:schemeClr val="bg2">
                    <a:lumMod val="75000"/>
                  </a:schemeClr>
                </a:solidFill>
              </a:rPr>
              <a:t>ПРОЗРАЧНЫЙ</a:t>
            </a:r>
            <a:r>
              <a:rPr lang="ru-RU" sz="1500" spc="150" dirty="0" smtClean="0"/>
              <a:t> - система устанавливается </a:t>
            </a:r>
            <a:r>
              <a:rPr lang="en-US" sz="1500" spc="150" dirty="0" smtClean="0"/>
              <a:t/>
            </a:r>
            <a:br>
              <a:rPr lang="en-US" sz="1500" spc="150" dirty="0" smtClean="0"/>
            </a:br>
            <a:r>
              <a:rPr lang="ru-RU" sz="1500" spc="150" dirty="0" smtClean="0"/>
              <a:t>в «разрыв» соединения с серверами; </a:t>
            </a:r>
          </a:p>
          <a:p>
            <a:pPr marL="285750" indent="-285750">
              <a:buFont typeface="Arial"/>
              <a:buChar char="•"/>
            </a:pPr>
            <a:r>
              <a:rPr lang="ru-RU" sz="1500" spc="150" dirty="0" smtClean="0">
                <a:solidFill>
                  <a:schemeClr val="bg2">
                    <a:lumMod val="75000"/>
                  </a:schemeClr>
                </a:solidFill>
              </a:rPr>
              <a:t>МАРШРУТИЗАТОР</a:t>
            </a:r>
            <a:r>
              <a:rPr lang="ru-RU" sz="1500" spc="150" dirty="0" smtClean="0"/>
              <a:t> - соединения с серверами направляются в систему, а она маршрутизирует их на сервера;</a:t>
            </a:r>
          </a:p>
          <a:p>
            <a:pPr marL="285750" indent="-285750">
              <a:buFont typeface="Arial"/>
              <a:buChar char="•"/>
            </a:pPr>
            <a:r>
              <a:rPr lang="ru-RU" sz="1500" spc="150" dirty="0" smtClean="0">
                <a:solidFill>
                  <a:schemeClr val="bg2">
                    <a:lumMod val="75000"/>
                  </a:schemeClr>
                </a:solidFill>
              </a:rPr>
              <a:t>БАСТИОН</a:t>
            </a:r>
            <a:r>
              <a:rPr lang="ru-RU" sz="1500" spc="150" dirty="0" smtClean="0"/>
              <a:t> - для доступа к серверам необходимо явно подключаться к порталу системы.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275666" y="3937267"/>
            <a:ext cx="22747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rgbClr val="053158"/>
                </a:solidFill>
                <a:latin typeface="Arial Narrow"/>
                <a:cs typeface="Arial Narrow"/>
              </a:rPr>
              <a:t>1.	Подключение</a:t>
            </a:r>
          </a:p>
          <a:p>
            <a:r>
              <a:rPr lang="ru-RU" sz="1000" dirty="0">
                <a:solidFill>
                  <a:srgbClr val="053158"/>
                </a:solidFill>
                <a:latin typeface="Arial Narrow"/>
                <a:cs typeface="Arial Narrow"/>
              </a:rPr>
              <a:t>2.	Аутентификация и авторизация</a:t>
            </a:r>
          </a:p>
          <a:p>
            <a:r>
              <a:rPr lang="ru-RU" sz="1000" dirty="0">
                <a:solidFill>
                  <a:srgbClr val="053158"/>
                </a:solidFill>
                <a:latin typeface="Arial Narrow"/>
                <a:cs typeface="Arial Narrow"/>
              </a:rPr>
              <a:t>3-5.	Подключение к </a:t>
            </a:r>
            <a:r>
              <a:rPr lang="ru-RU" sz="1000" dirty="0" smtClean="0">
                <a:solidFill>
                  <a:srgbClr val="053158"/>
                </a:solidFill>
                <a:latin typeface="Arial Narrow"/>
                <a:cs typeface="Arial Narrow"/>
              </a:rPr>
              <a:t>ресурсам</a:t>
            </a:r>
            <a:endParaRPr lang="ru-RU" sz="1000" dirty="0">
              <a:solidFill>
                <a:srgbClr val="053158"/>
              </a:solidFill>
              <a:latin typeface="Arial Narrow"/>
              <a:cs typeface="Arial Narrow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75666" y="4402714"/>
            <a:ext cx="22747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rgbClr val="053158"/>
                </a:solidFill>
                <a:latin typeface="Arial Narrow"/>
                <a:cs typeface="Arial Narrow"/>
              </a:rPr>
              <a:t>6</a:t>
            </a:r>
            <a:r>
              <a:rPr lang="ru-RU" sz="1000" dirty="0">
                <a:solidFill>
                  <a:srgbClr val="053158"/>
                </a:solidFill>
                <a:latin typeface="Arial Narrow"/>
                <a:cs typeface="Arial Narrow"/>
              </a:rPr>
              <a:t>. 	Отправка данных в DLP / IPS</a:t>
            </a:r>
          </a:p>
          <a:p>
            <a:r>
              <a:rPr lang="ru-RU" sz="1000" dirty="0">
                <a:solidFill>
                  <a:srgbClr val="053158"/>
                </a:solidFill>
                <a:latin typeface="Arial Narrow"/>
                <a:cs typeface="Arial Narrow"/>
              </a:rPr>
              <a:t>7.	Сохранение записи сессии</a:t>
            </a:r>
          </a:p>
          <a:p>
            <a:r>
              <a:rPr lang="ru-RU" sz="1000" dirty="0">
                <a:solidFill>
                  <a:srgbClr val="053158"/>
                </a:solidFill>
                <a:latin typeface="Arial Narrow"/>
                <a:cs typeface="Arial Narrow"/>
              </a:rPr>
              <a:t>8. 	Отправка логов в SIEM / </a:t>
            </a:r>
            <a:r>
              <a:rPr lang="ru-RU" sz="1000" dirty="0" err="1">
                <a:solidFill>
                  <a:srgbClr val="053158"/>
                </a:solidFill>
                <a:latin typeface="Arial Narrow"/>
                <a:cs typeface="Arial Narrow"/>
              </a:rPr>
              <a:t>Syslog</a:t>
            </a:r>
            <a:endParaRPr lang="en-US" sz="1000" dirty="0">
              <a:solidFill>
                <a:srgbClr val="053158"/>
              </a:solidFill>
              <a:latin typeface="Arial Narrow"/>
              <a:cs typeface="Arial Narrow"/>
            </a:endParaRPr>
          </a:p>
        </p:txBody>
      </p:sp>
      <p:pic>
        <p:nvPicPr>
          <p:cNvPr id="20" name="Picture 19" descr="Pres_SaIn_Slide7hr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463" y="131475"/>
            <a:ext cx="4163223" cy="483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61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91" y="62599"/>
            <a:ext cx="8229600" cy="399139"/>
          </a:xfrm>
        </p:spPr>
        <p:txBody>
          <a:bodyPr/>
          <a:lstStyle/>
          <a:p>
            <a:r>
              <a:rPr lang="ru-RU" sz="2600" b="0" u="sng" spc="200" dirty="0" smtClean="0">
                <a:solidFill>
                  <a:schemeClr val="bg2">
                    <a:lumMod val="75000"/>
                  </a:schemeClr>
                </a:solidFill>
                <a:latin typeface="Arial Narrow" panose="020B0606020202030204" pitchFamily="34" charset="0"/>
                <a:cs typeface="Franklin Gothic Medium"/>
              </a:rPr>
              <a:t>ДОСТУП К КРИТИЧЕСКИМ РЕСУРСАМ</a:t>
            </a:r>
            <a:endParaRPr lang="en-US" sz="2600" b="0" u="sng" spc="200" dirty="0">
              <a:solidFill>
                <a:schemeClr val="bg2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3"/>
          </p:nvPr>
        </p:nvSpPr>
        <p:spPr>
          <a:xfrm>
            <a:off x="7391401" y="171450"/>
            <a:ext cx="1866900" cy="1365324"/>
          </a:xfrm>
        </p:spPr>
        <p:txBody>
          <a:bodyPr>
            <a:normAutofit fontScale="92500"/>
          </a:bodyPr>
          <a:lstStyle/>
          <a:p>
            <a:pPr algn="ctr"/>
            <a:r>
              <a:rPr lang="ru-RU" sz="1300" spc="15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 Narrow"/>
                <a:cs typeface="Arial Narrow"/>
              </a:rPr>
              <a:t>ДВУХУРОВНЕВАЯ АВТОРИЗАЦИЯ: </a:t>
            </a:r>
          </a:p>
          <a:p>
            <a:pPr marL="285750" indent="-285750">
              <a:buClr>
                <a:schemeClr val="tx2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400" spc="15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 Narrow"/>
                <a:cs typeface="Arial Narrow"/>
              </a:rPr>
              <a:t>Аутентификация</a:t>
            </a:r>
          </a:p>
          <a:p>
            <a:pPr marL="285750" indent="-285750">
              <a:buClr>
                <a:schemeClr val="tx2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400" spc="15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 Narrow"/>
                <a:cs typeface="Arial Narrow"/>
              </a:rPr>
              <a:t>Подтверждение</a:t>
            </a:r>
          </a:p>
          <a:p>
            <a:pPr marL="285750" indent="-285750">
              <a:buClr>
                <a:schemeClr val="tx2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400" spc="15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 Narrow"/>
                <a:cs typeface="Arial Narrow"/>
              </a:rPr>
              <a:t>Доступ</a:t>
            </a:r>
          </a:p>
        </p:txBody>
      </p:sp>
      <p:pic>
        <p:nvPicPr>
          <p:cNvPr id="9" name="Content Placeholder 8" descr="Pres_SaIn_Slide8hr.eps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225" b="-20225"/>
          <a:stretch>
            <a:fillRect/>
          </a:stretch>
        </p:blipFill>
        <p:spPr>
          <a:xfrm>
            <a:off x="84665" y="171450"/>
            <a:ext cx="7407527" cy="5280924"/>
          </a:xfrm>
        </p:spPr>
      </p:pic>
    </p:spTree>
    <p:extLst>
      <p:ext uri="{BB962C8B-B14F-4D97-AF65-F5344CB8AC3E}">
        <p14:creationId xmlns:p14="http://schemas.microsoft.com/office/powerpoint/2010/main" val="3581822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4191" y="586687"/>
            <a:ext cx="7440084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1400" spc="150" dirty="0">
                <a:solidFill>
                  <a:srgbClr val="053158"/>
                </a:solidFill>
                <a:latin typeface="Arial Narrow"/>
                <a:cs typeface="Arial Narrow"/>
              </a:rPr>
              <a:t>Система интегрируется с </a:t>
            </a:r>
            <a:r>
              <a:rPr lang="ru-RU" sz="1400" spc="150" dirty="0" smtClean="0">
                <a:solidFill>
                  <a:srgbClr val="053158"/>
                </a:solidFill>
                <a:latin typeface="Arial Narrow"/>
                <a:cs typeface="Arial Narrow"/>
              </a:rPr>
              <a:t>системами </a:t>
            </a:r>
            <a:r>
              <a:rPr lang="ru-RU" sz="1400" spc="150" dirty="0">
                <a:solidFill>
                  <a:srgbClr val="053158"/>
                </a:solidFill>
                <a:latin typeface="Arial Narrow"/>
                <a:cs typeface="Arial Narrow"/>
              </a:rPr>
              <a:t>SIEM, IPS, </a:t>
            </a:r>
            <a:r>
              <a:rPr lang="ru-RU" sz="1400" spc="150" dirty="0" err="1">
                <a:solidFill>
                  <a:srgbClr val="053158"/>
                </a:solidFill>
                <a:latin typeface="Arial Narrow"/>
                <a:cs typeface="Arial Narrow"/>
              </a:rPr>
              <a:t>Web</a:t>
            </a:r>
            <a:r>
              <a:rPr lang="ru-RU" sz="1400" spc="150" dirty="0">
                <a:solidFill>
                  <a:srgbClr val="053158"/>
                </a:solidFill>
                <a:latin typeface="Arial Narrow"/>
                <a:cs typeface="Arial Narrow"/>
              </a:rPr>
              <a:t> </a:t>
            </a:r>
            <a:r>
              <a:rPr lang="ru-RU" sz="1400" spc="150" dirty="0" err="1">
                <a:solidFill>
                  <a:srgbClr val="053158"/>
                </a:solidFill>
                <a:latin typeface="Arial Narrow"/>
                <a:cs typeface="Arial Narrow"/>
              </a:rPr>
              <a:t>filters</a:t>
            </a:r>
            <a:r>
              <a:rPr lang="ru-RU" sz="1400" spc="150" dirty="0">
                <a:solidFill>
                  <a:srgbClr val="053158"/>
                </a:solidFill>
                <a:latin typeface="Arial Narrow"/>
                <a:cs typeface="Arial Narrow"/>
              </a:rPr>
              <a:t>, DLP</a:t>
            </a:r>
            <a:r>
              <a:rPr lang="ru-RU" sz="1400" spc="150" dirty="0" smtClean="0">
                <a:solidFill>
                  <a:srgbClr val="053158"/>
                </a:solidFill>
                <a:latin typeface="Arial Narrow"/>
                <a:cs typeface="Arial Narrow"/>
              </a:rPr>
              <a:t>, </a:t>
            </a:r>
            <a:r>
              <a:rPr lang="ru-RU" sz="1400" spc="150" dirty="0">
                <a:solidFill>
                  <a:srgbClr val="053158"/>
                </a:solidFill>
                <a:latin typeface="Arial Narrow"/>
                <a:cs typeface="Arial Narrow"/>
              </a:rPr>
              <a:t>позволяя повысить эффективность как своей работы, так и работы других подсистем.</a:t>
            </a:r>
            <a:endParaRPr lang="en-US" sz="1100" spc="150" dirty="0">
              <a:solidFill>
                <a:srgbClr val="053158"/>
              </a:solidFill>
              <a:latin typeface="Arial Narrow"/>
              <a:cs typeface="Arial Narrow"/>
            </a:endParaRPr>
          </a:p>
        </p:txBody>
      </p:sp>
      <p:pic>
        <p:nvPicPr>
          <p:cNvPr id="12" name="Picture 11" descr="Pres_SaIn_Slide9hr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29" y="1163024"/>
            <a:ext cx="7225208" cy="3629025"/>
          </a:xfrm>
          <a:prstGeom prst="rect">
            <a:avLst/>
          </a:prstGeom>
        </p:spPr>
      </p:pic>
      <p:sp>
        <p:nvSpPr>
          <p:cNvPr id="11" name="Title 8"/>
          <p:cNvSpPr>
            <a:spLocks noGrp="1"/>
          </p:cNvSpPr>
          <p:nvPr>
            <p:ph type="title"/>
          </p:nvPr>
        </p:nvSpPr>
        <p:spPr>
          <a:xfrm>
            <a:off x="8466" y="62599"/>
            <a:ext cx="8229600" cy="399139"/>
          </a:xfrm>
        </p:spPr>
        <p:txBody>
          <a:bodyPr/>
          <a:lstStyle/>
          <a:p>
            <a:r>
              <a:rPr lang="ru-RU" sz="2600" b="0" u="sng" spc="200" dirty="0" smtClean="0">
                <a:solidFill>
                  <a:schemeClr val="bg2">
                    <a:lumMod val="75000"/>
                  </a:schemeClr>
                </a:solidFill>
                <a:latin typeface="Arial Narrow" panose="020B0606020202030204" pitchFamily="34" charset="0"/>
              </a:rPr>
              <a:t>ИНТЕГРАЦИЯ С ДРУГИМИ СИСТЕМАМИ</a:t>
            </a:r>
            <a:endParaRPr lang="en-US" sz="2600" b="0" u="sng" spc="200" dirty="0">
              <a:solidFill>
                <a:schemeClr val="bg2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36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1816" y="610191"/>
            <a:ext cx="7335309" cy="2778429"/>
          </a:xfrm>
        </p:spPr>
        <p:txBody>
          <a:bodyPr>
            <a:normAutofit fontScale="85000" lnSpcReduction="20000"/>
          </a:bodyPr>
          <a:lstStyle/>
          <a:p>
            <a:pPr marL="285750" indent="-285750">
              <a:buClr>
                <a:schemeClr val="bg2">
                  <a:lumMod val="75000"/>
                </a:schemeClr>
              </a:buClr>
              <a:buSzPct val="150000"/>
              <a:buFont typeface="Courier New" panose="02070309020205020404" pitchFamily="49" charset="0"/>
              <a:buChar char="o"/>
            </a:pPr>
            <a:r>
              <a:rPr lang="ru-RU" altLang="en-US" b="1" spc="150" dirty="0">
                <a:solidFill>
                  <a:srgbClr val="004366"/>
                </a:solidFill>
              </a:rPr>
              <a:t> </a:t>
            </a:r>
            <a:r>
              <a:rPr lang="ru-RU" altLang="en-US" spc="150" dirty="0" smtClean="0">
                <a:solidFill>
                  <a:schemeClr val="bg2">
                    <a:lumMod val="75000"/>
                  </a:schemeClr>
                </a:solidFill>
              </a:rPr>
              <a:t>РАЗНЫЕ ВАРИАНТЫ ПРОДУКТА: </a:t>
            </a:r>
            <a:r>
              <a:rPr lang="ru-RU" altLang="en-US" spc="150" dirty="0" smtClean="0">
                <a:solidFill>
                  <a:srgbClr val="004366"/>
                </a:solidFill>
              </a:rPr>
              <a:t>может </a:t>
            </a:r>
            <a:r>
              <a:rPr lang="ru-RU" altLang="en-US" spc="150" dirty="0">
                <a:solidFill>
                  <a:srgbClr val="004366"/>
                </a:solidFill>
              </a:rPr>
              <a:t>быть установлен как </a:t>
            </a:r>
            <a:r>
              <a:rPr lang="en-US" altLang="en-US" spc="150" dirty="0">
                <a:solidFill>
                  <a:srgbClr val="004366"/>
                </a:solidFill>
              </a:rPr>
              <a:t>Virtual Appliance</a:t>
            </a:r>
            <a:r>
              <a:rPr lang="ru-RU" altLang="en-US" spc="150" dirty="0">
                <a:solidFill>
                  <a:srgbClr val="004366"/>
                </a:solidFill>
              </a:rPr>
              <a:t> (в разных виртуальных средах), а также на «железо» (сервера)</a:t>
            </a:r>
            <a:r>
              <a:rPr lang="en-US" altLang="en-US" spc="150" dirty="0">
                <a:solidFill>
                  <a:srgbClr val="004366"/>
                </a:solidFill>
              </a:rPr>
              <a:t>.</a:t>
            </a:r>
          </a:p>
          <a:p>
            <a:pPr marL="285750" indent="-285750">
              <a:buClr>
                <a:schemeClr val="bg2">
                  <a:lumMod val="75000"/>
                </a:schemeClr>
              </a:buClr>
              <a:buSzPct val="150000"/>
              <a:buFont typeface="Courier New" panose="02070309020205020404" pitchFamily="49" charset="0"/>
              <a:buChar char="o"/>
            </a:pPr>
            <a:r>
              <a:rPr lang="ru-RU" altLang="en-US" spc="150" dirty="0">
                <a:solidFill>
                  <a:srgbClr val="004366"/>
                </a:solidFill>
              </a:rPr>
              <a:t>  </a:t>
            </a:r>
            <a:r>
              <a:rPr lang="ru-RU" altLang="en-US" spc="150" dirty="0" smtClean="0">
                <a:solidFill>
                  <a:schemeClr val="bg2">
                    <a:lumMod val="75000"/>
                  </a:schemeClr>
                </a:solidFill>
              </a:rPr>
              <a:t>ВЫСОКАЯ МАСШТАБИРУЕМОСТЬ: </a:t>
            </a:r>
            <a:r>
              <a:rPr lang="ru-RU" altLang="en-US" spc="150" dirty="0" smtClean="0">
                <a:solidFill>
                  <a:srgbClr val="004366"/>
                </a:solidFill>
              </a:rPr>
              <a:t>Коллекторы </a:t>
            </a:r>
            <a:r>
              <a:rPr lang="ru-RU" altLang="en-US" spc="150" dirty="0">
                <a:solidFill>
                  <a:srgbClr val="004366"/>
                </a:solidFill>
              </a:rPr>
              <a:t>могут добавляться в соответствии с изменениями в сетевой или виртуальной инфраструктуре</a:t>
            </a:r>
            <a:r>
              <a:rPr lang="en-US" altLang="en-US" spc="150" dirty="0">
                <a:solidFill>
                  <a:srgbClr val="004366"/>
                </a:solidFill>
              </a:rPr>
              <a:t>.</a:t>
            </a:r>
          </a:p>
          <a:p>
            <a:pPr marL="285750" indent="-285750">
              <a:buClr>
                <a:schemeClr val="bg2">
                  <a:lumMod val="75000"/>
                </a:schemeClr>
              </a:buClr>
              <a:buSzPct val="150000"/>
              <a:buFont typeface="Courier New" panose="02070309020205020404" pitchFamily="49" charset="0"/>
              <a:buChar char="o"/>
            </a:pPr>
            <a:r>
              <a:rPr lang="ru-RU" altLang="en-US" spc="150" dirty="0">
                <a:solidFill>
                  <a:srgbClr val="BC782B"/>
                </a:solidFill>
              </a:rPr>
              <a:t>  </a:t>
            </a:r>
            <a:r>
              <a:rPr lang="ru-RU" altLang="en-US" spc="150" dirty="0" smtClean="0">
                <a:solidFill>
                  <a:schemeClr val="bg2">
                    <a:lumMod val="75000"/>
                  </a:schemeClr>
                </a:solidFill>
              </a:rPr>
              <a:t>ПРОСТОТА ПРИМЕНЕНИЯ:  </a:t>
            </a:r>
            <a:r>
              <a:rPr lang="ru-RU" altLang="en-US" spc="150" dirty="0" smtClean="0">
                <a:solidFill>
                  <a:srgbClr val="004366"/>
                </a:solidFill>
              </a:rPr>
              <a:t>Прозрачные </a:t>
            </a:r>
            <a:r>
              <a:rPr lang="ru-RU" altLang="en-US" spc="150" dirty="0">
                <a:solidFill>
                  <a:srgbClr val="004366"/>
                </a:solidFill>
              </a:rPr>
              <a:t>режимы и возможность использования стандартных приложений упрощают внедрение. Нет необходимости в тренингах пользователей или изменении бизнес-процессов.</a:t>
            </a:r>
          </a:p>
          <a:p>
            <a:pPr marL="285750" indent="-285750">
              <a:buClr>
                <a:schemeClr val="bg2">
                  <a:lumMod val="75000"/>
                </a:schemeClr>
              </a:buClr>
              <a:buSzPct val="150000"/>
              <a:buFont typeface="Courier New" panose="02070309020205020404" pitchFamily="49" charset="0"/>
              <a:buChar char="o"/>
            </a:pPr>
            <a:r>
              <a:rPr lang="ru-RU" altLang="en-US" spc="150" dirty="0">
                <a:solidFill>
                  <a:srgbClr val="BC782B"/>
                </a:solidFill>
              </a:rPr>
              <a:t>  </a:t>
            </a:r>
            <a:r>
              <a:rPr lang="ru-RU" altLang="en-US" spc="150" dirty="0" smtClean="0">
                <a:solidFill>
                  <a:schemeClr val="bg2">
                    <a:lumMod val="75000"/>
                  </a:schemeClr>
                </a:solidFill>
              </a:rPr>
              <a:t>БЕЗ АГЕНТОВ: </a:t>
            </a:r>
            <a:r>
              <a:rPr lang="ru-RU" altLang="en-US" spc="150" dirty="0" smtClean="0">
                <a:solidFill>
                  <a:srgbClr val="004366"/>
                </a:solidFill>
              </a:rPr>
              <a:t>Нет </a:t>
            </a:r>
            <a:r>
              <a:rPr lang="ru-RU" altLang="en-US" spc="150" dirty="0">
                <a:solidFill>
                  <a:srgbClr val="004366"/>
                </a:solidFill>
              </a:rPr>
              <a:t>необходимости в инсталляции дополнительного ПО или агентов на серверах.</a:t>
            </a:r>
            <a:endParaRPr lang="en-US" altLang="en-US" spc="150" dirty="0">
              <a:solidFill>
                <a:srgbClr val="004366"/>
              </a:solidFill>
            </a:endParaRPr>
          </a:p>
          <a:p>
            <a:pPr marL="285750" indent="-285750">
              <a:buClr>
                <a:schemeClr val="bg2">
                  <a:lumMod val="75000"/>
                </a:schemeClr>
              </a:buClr>
              <a:buSzPct val="150000"/>
              <a:buFont typeface="Courier New" panose="02070309020205020404" pitchFamily="49" charset="0"/>
              <a:buChar char="o"/>
            </a:pPr>
            <a:r>
              <a:rPr lang="ru-RU" altLang="en-US" spc="150" dirty="0">
                <a:solidFill>
                  <a:srgbClr val="BC782B"/>
                </a:solidFill>
              </a:rPr>
              <a:t>  </a:t>
            </a:r>
            <a:r>
              <a:rPr lang="ru-RU" altLang="en-US" spc="150" dirty="0" smtClean="0">
                <a:solidFill>
                  <a:schemeClr val="bg2">
                    <a:lumMod val="75000"/>
                  </a:schemeClr>
                </a:solidFill>
              </a:rPr>
              <a:t>ПРОСТАЯ ИНТЕГРАЦИЯ: </a:t>
            </a:r>
            <a:r>
              <a:rPr lang="ru-RU" altLang="en-US" spc="150" dirty="0" smtClean="0">
                <a:solidFill>
                  <a:srgbClr val="004366"/>
                </a:solidFill>
              </a:rPr>
              <a:t>Легко </a:t>
            </a:r>
            <a:r>
              <a:rPr lang="ru-RU" altLang="en-US" spc="150" dirty="0">
                <a:solidFill>
                  <a:srgbClr val="004366"/>
                </a:solidFill>
              </a:rPr>
              <a:t>интегрируется как в инфраструктуру безопасности </a:t>
            </a:r>
            <a:r>
              <a:rPr lang="en-US" altLang="en-US" spc="150" dirty="0">
                <a:solidFill>
                  <a:srgbClr val="004366"/>
                </a:solidFill>
              </a:rPr>
              <a:t>(SIEM, DLP, IDS)</a:t>
            </a:r>
            <a:r>
              <a:rPr lang="ru-RU" altLang="en-US" spc="150" dirty="0">
                <a:solidFill>
                  <a:srgbClr val="004366"/>
                </a:solidFill>
              </a:rPr>
              <a:t>, так и в сетевую инфраструктуру </a:t>
            </a:r>
            <a:r>
              <a:rPr lang="en-US" altLang="en-US" spc="150" dirty="0">
                <a:solidFill>
                  <a:srgbClr val="004366"/>
                </a:solidFill>
              </a:rPr>
              <a:t>(</a:t>
            </a:r>
            <a:r>
              <a:rPr lang="ru-RU" altLang="en-US" spc="150" dirty="0">
                <a:solidFill>
                  <a:srgbClr val="004366"/>
                </a:solidFill>
              </a:rPr>
              <a:t>не нужны </a:t>
            </a:r>
            <a:r>
              <a:rPr lang="en-US" altLang="en-US" spc="150" dirty="0">
                <a:solidFill>
                  <a:srgbClr val="004366"/>
                </a:solidFill>
              </a:rPr>
              <a:t> jump-</a:t>
            </a:r>
            <a:r>
              <a:rPr lang="ru-RU" altLang="en-US" spc="150" dirty="0">
                <a:solidFill>
                  <a:srgbClr val="004366"/>
                </a:solidFill>
              </a:rPr>
              <a:t>сервера</a:t>
            </a:r>
            <a:r>
              <a:rPr lang="en-US" altLang="en-US" spc="150" dirty="0">
                <a:solidFill>
                  <a:srgbClr val="004366"/>
                </a:solidFill>
              </a:rPr>
              <a:t>, </a:t>
            </a:r>
            <a:r>
              <a:rPr lang="ru-RU" altLang="en-US" spc="150" dirty="0">
                <a:solidFill>
                  <a:srgbClr val="004366"/>
                </a:solidFill>
              </a:rPr>
              <a:t>поддержка </a:t>
            </a:r>
            <a:r>
              <a:rPr lang="en-US" altLang="en-US" spc="150" dirty="0" err="1">
                <a:solidFill>
                  <a:srgbClr val="004366"/>
                </a:solidFill>
              </a:rPr>
              <a:t>Vlan</a:t>
            </a:r>
            <a:r>
              <a:rPr lang="en-US" altLang="en-US" spc="150" dirty="0">
                <a:solidFill>
                  <a:srgbClr val="004366"/>
                </a:solidFill>
              </a:rPr>
              <a:t>)</a:t>
            </a:r>
            <a:r>
              <a:rPr lang="ru-RU" altLang="en-US" spc="150" dirty="0">
                <a:solidFill>
                  <a:srgbClr val="004366"/>
                </a:solidFill>
              </a:rPr>
              <a:t>.</a:t>
            </a:r>
            <a:endParaRPr lang="ru-RU" spc="15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FC1CA-3750-9F4D-ABCA-CADEFF9CC0E4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8" name="Title 8"/>
          <p:cNvSpPr txBox="1">
            <a:spLocks/>
          </p:cNvSpPr>
          <p:nvPr/>
        </p:nvSpPr>
        <p:spPr>
          <a:xfrm>
            <a:off x="8466" y="62599"/>
            <a:ext cx="8229600" cy="3991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rgbClr val="F3C2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600" b="0" u="sng" spc="200" dirty="0" smtClean="0">
                <a:solidFill>
                  <a:schemeClr val="bg2">
                    <a:lumMod val="75000"/>
                  </a:schemeClr>
                </a:solidFill>
                <a:latin typeface="Arial Narrow" panose="020B0606020202030204" pitchFamily="34" charset="0"/>
              </a:rPr>
              <a:t>ОБЩАЯ СТОИМОСТЬ ВЛАДЕНИЯ</a:t>
            </a:r>
            <a:endParaRPr lang="en-US" sz="2600" b="0" u="sng" spc="200" dirty="0">
              <a:solidFill>
                <a:schemeClr val="bg2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053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1816" y="579336"/>
            <a:ext cx="7335309" cy="2778429"/>
          </a:xfrm>
        </p:spPr>
        <p:txBody>
          <a:bodyPr>
            <a:normAutofit/>
          </a:bodyPr>
          <a:lstStyle/>
          <a:p>
            <a:pPr lvl="1"/>
            <a:r>
              <a:rPr lang="ru-RU" altLang="en-US" sz="1500" i="1" dirty="0">
                <a:solidFill>
                  <a:schemeClr val="bg2">
                    <a:lumMod val="75000"/>
                  </a:schemeClr>
                </a:solidFill>
              </a:rPr>
              <a:t>«…несмотря на то, что используемые решения</a:t>
            </a:r>
            <a:r>
              <a:rPr lang="en-US" altLang="en-US" sz="1500" i="1" dirty="0">
                <a:solidFill>
                  <a:schemeClr val="bg2">
                    <a:lumMod val="75000"/>
                  </a:schemeClr>
                </a:solidFill>
              </a:rPr>
              <a:t> PAM</a:t>
            </a:r>
            <a:r>
              <a:rPr lang="ru-RU" altLang="en-US" sz="1500" i="1" dirty="0">
                <a:solidFill>
                  <a:schemeClr val="bg2">
                    <a:lumMod val="75000"/>
                  </a:schemeClr>
                </a:solidFill>
              </a:rPr>
              <a:t> имеют широкие возможности</a:t>
            </a:r>
            <a:r>
              <a:rPr lang="en-US" altLang="en-US" sz="1500" i="1" dirty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lang="ru-RU" altLang="en-US" sz="1500" i="1" dirty="0">
                <a:solidFill>
                  <a:schemeClr val="bg2">
                    <a:lumMod val="75000"/>
                  </a:schemeClr>
                </a:solidFill>
              </a:rPr>
              <a:t>существуют точечные решения</a:t>
            </a:r>
            <a:r>
              <a:rPr lang="en-US" altLang="en-US" sz="1500" i="1" dirty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lang="ru-RU" altLang="en-US" sz="1500" i="1" dirty="0">
                <a:solidFill>
                  <a:schemeClr val="bg2">
                    <a:lumMod val="75000"/>
                  </a:schemeClr>
                </a:solidFill>
              </a:rPr>
              <a:t>которые в некоторых случаях</a:t>
            </a:r>
            <a:r>
              <a:rPr lang="en-US" altLang="en-US" sz="1500" i="1" dirty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lang="ru-RU" altLang="en-US" sz="1500" i="1" dirty="0">
                <a:solidFill>
                  <a:schemeClr val="bg2">
                    <a:lumMod val="75000"/>
                  </a:schemeClr>
                </a:solidFill>
              </a:rPr>
              <a:t>заполняют существующие пробелы</a:t>
            </a:r>
            <a:r>
              <a:rPr lang="en-US" altLang="en-US" sz="1500" i="1" dirty="0">
                <a:solidFill>
                  <a:schemeClr val="bg2">
                    <a:lumMod val="75000"/>
                  </a:schemeClr>
                </a:solidFill>
              </a:rPr>
              <a:t>,</a:t>
            </a:r>
            <a:r>
              <a:rPr lang="ru-RU" altLang="en-US" sz="1500" i="1" dirty="0">
                <a:solidFill>
                  <a:schemeClr val="bg2">
                    <a:lumMod val="75000"/>
                  </a:schemeClr>
                </a:solidFill>
              </a:rPr>
              <a:t> или могут быть использованы в комбинации с</a:t>
            </a:r>
            <a:r>
              <a:rPr lang="en-US" altLang="en-US" sz="1500" i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altLang="en-US" sz="1500" i="1" dirty="0">
                <a:solidFill>
                  <a:schemeClr val="bg2">
                    <a:lumMod val="75000"/>
                  </a:schemeClr>
                </a:solidFill>
              </a:rPr>
              <a:t>«</a:t>
            </a:r>
            <a:r>
              <a:rPr lang="en-US" altLang="en-US" sz="1500" i="1" dirty="0">
                <a:solidFill>
                  <a:schemeClr val="bg2">
                    <a:lumMod val="75000"/>
                  </a:schemeClr>
                </a:solidFill>
              </a:rPr>
              <a:t>best-of-breed</a:t>
            </a:r>
            <a:r>
              <a:rPr lang="ru-RU" altLang="en-US" sz="1500" i="1" dirty="0">
                <a:solidFill>
                  <a:schemeClr val="bg2">
                    <a:lumMod val="75000"/>
                  </a:schemeClr>
                </a:solidFill>
              </a:rPr>
              <a:t>»</a:t>
            </a:r>
            <a:r>
              <a:rPr lang="en-US" altLang="en-US" sz="1500" i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altLang="en-US" sz="1500" i="1" dirty="0">
                <a:solidFill>
                  <a:schemeClr val="bg2">
                    <a:lumMod val="75000"/>
                  </a:schemeClr>
                </a:solidFill>
              </a:rPr>
              <a:t>решениями…» </a:t>
            </a:r>
            <a:r>
              <a:rPr lang="en-US" altLang="en-US" sz="1500" dirty="0">
                <a:solidFill>
                  <a:schemeClr val="bg2">
                    <a:lumMod val="75000"/>
                  </a:schemeClr>
                </a:solidFill>
              </a:rPr>
              <a:t>Gartner </a:t>
            </a:r>
          </a:p>
          <a:p>
            <a:r>
              <a:rPr lang="ru-RU" altLang="en-US" sz="1500" dirty="0">
                <a:solidFill>
                  <a:srgbClr val="004366"/>
                </a:solidFill>
              </a:rPr>
              <a:t>Даже если у компании уже есть решение</a:t>
            </a:r>
            <a:r>
              <a:rPr lang="en-US" altLang="en-US" sz="1500" dirty="0">
                <a:solidFill>
                  <a:srgbClr val="004366"/>
                </a:solidFill>
              </a:rPr>
              <a:t> Privileged Access Management (PAM)</a:t>
            </a:r>
            <a:r>
              <a:rPr lang="ru-RU" altLang="en-US" sz="1500" dirty="0">
                <a:solidFill>
                  <a:srgbClr val="004366"/>
                </a:solidFill>
              </a:rPr>
              <a:t>,</a:t>
            </a:r>
            <a:r>
              <a:rPr lang="en-US" altLang="en-US" sz="1500" dirty="0">
                <a:solidFill>
                  <a:srgbClr val="004366"/>
                </a:solidFill>
              </a:rPr>
              <a:t> </a:t>
            </a:r>
            <a:r>
              <a:rPr lang="ru-RU" altLang="en-US" sz="1500" dirty="0">
                <a:solidFill>
                  <a:srgbClr val="004366"/>
                </a:solidFill>
              </a:rPr>
              <a:t>уникальные возможности </a:t>
            </a:r>
            <a:r>
              <a:rPr lang="en-US" altLang="en-US" sz="1500" dirty="0" err="1">
                <a:solidFill>
                  <a:srgbClr val="004366"/>
                </a:solidFill>
              </a:rPr>
              <a:t>SafeInspect</a:t>
            </a:r>
            <a:r>
              <a:rPr lang="en-US" altLang="en-US" sz="1500" dirty="0">
                <a:solidFill>
                  <a:srgbClr val="004366"/>
                </a:solidFill>
              </a:rPr>
              <a:t> </a:t>
            </a:r>
            <a:r>
              <a:rPr lang="ru-RU" altLang="en-US" sz="1500" dirty="0">
                <a:solidFill>
                  <a:srgbClr val="004366"/>
                </a:solidFill>
              </a:rPr>
              <a:t>эффективно дополнят его функции. При этом не потребуется установка доп. агентов и не изменится логика уже используемого решения.</a:t>
            </a:r>
            <a:endParaRPr lang="en-US" altLang="en-US" sz="1500" dirty="0">
              <a:solidFill>
                <a:srgbClr val="004366"/>
              </a:solidFill>
            </a:endParaRPr>
          </a:p>
        </p:txBody>
      </p:sp>
      <p:sp>
        <p:nvSpPr>
          <p:cNvPr id="8" name="Title 8"/>
          <p:cNvSpPr txBox="1">
            <a:spLocks/>
          </p:cNvSpPr>
          <p:nvPr/>
        </p:nvSpPr>
        <p:spPr>
          <a:xfrm>
            <a:off x="8466" y="62599"/>
            <a:ext cx="9002184" cy="3991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rgbClr val="F3C2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600" b="0" u="sng" spc="200" dirty="0" smtClean="0">
                <a:solidFill>
                  <a:schemeClr val="bg2">
                    <a:lumMod val="75000"/>
                  </a:schemeClr>
                </a:solidFill>
                <a:latin typeface="Arial Narrow" panose="020B0606020202030204" pitchFamily="34" charset="0"/>
              </a:rPr>
              <a:t>ЛУЧШЕЕ РЕШЕНИЕ В КОНКРЕТНОЙ СИТУАЦИИ</a:t>
            </a:r>
            <a:endParaRPr lang="en-US" sz="2600" b="0" u="sng" spc="200" dirty="0">
              <a:solidFill>
                <a:schemeClr val="bg2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53300" y="-39081"/>
            <a:ext cx="185737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chemeClr val="tx2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altLang="en-US" sz="1200" spc="15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 Narrow"/>
                <a:cs typeface="Arial Narrow"/>
              </a:rPr>
              <a:t>Прозрачный мониторинг и управление</a:t>
            </a:r>
          </a:p>
          <a:p>
            <a:pPr marL="171450" indent="-171450">
              <a:buClr>
                <a:schemeClr val="tx2"/>
              </a:buClr>
              <a:buSzPct val="150000"/>
              <a:buFont typeface="Arial" panose="020B0604020202020204" pitchFamily="34" charset="0"/>
              <a:buChar char="•"/>
            </a:pPr>
            <a:endParaRPr lang="ru-RU" altLang="en-US" sz="1200" spc="150" dirty="0">
              <a:solidFill>
                <a:schemeClr val="accent1">
                  <a:lumMod val="20000"/>
                  <a:lumOff val="80000"/>
                </a:schemeClr>
              </a:solidFill>
              <a:latin typeface="Arial Narrow"/>
              <a:cs typeface="Arial Narrow"/>
            </a:endParaRPr>
          </a:p>
          <a:p>
            <a:pPr marL="171450" indent="-171450">
              <a:buClr>
                <a:schemeClr val="tx2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altLang="en-US" sz="1200" spc="15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 Narrow"/>
                <a:cs typeface="Arial Narrow"/>
              </a:rPr>
              <a:t>Распределенная архитектура</a:t>
            </a:r>
          </a:p>
          <a:p>
            <a:pPr marL="171450" indent="-171450">
              <a:buClr>
                <a:schemeClr val="tx2"/>
              </a:buClr>
              <a:buSzPct val="150000"/>
              <a:buFont typeface="Arial" panose="020B0604020202020204" pitchFamily="34" charset="0"/>
              <a:buChar char="•"/>
            </a:pPr>
            <a:endParaRPr lang="en-US" altLang="en-US" sz="1200" spc="150" dirty="0">
              <a:solidFill>
                <a:schemeClr val="accent1">
                  <a:lumMod val="20000"/>
                  <a:lumOff val="80000"/>
                </a:schemeClr>
              </a:solidFill>
              <a:latin typeface="Arial Narrow"/>
              <a:cs typeface="Arial Narrow"/>
            </a:endParaRPr>
          </a:p>
          <a:p>
            <a:pPr marL="171450" indent="-171450">
              <a:buClr>
                <a:schemeClr val="tx2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altLang="en-US" sz="1200" spc="15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 Narrow"/>
                <a:cs typeface="Arial Narrow"/>
              </a:rPr>
              <a:t>Детальный </a:t>
            </a:r>
            <a:r>
              <a:rPr lang="ru-RU" altLang="en-US" sz="1200" spc="15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Narrow"/>
                <a:cs typeface="Arial Narrow"/>
              </a:rPr>
              <a:t>контроль</a:t>
            </a:r>
            <a:r>
              <a:rPr lang="en-US" altLang="en-US" sz="1200" spc="15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Narrow"/>
                <a:cs typeface="Arial Narrow"/>
              </a:rPr>
              <a:t> SSH </a:t>
            </a:r>
            <a:r>
              <a:rPr lang="ru-RU" altLang="en-US" sz="1200" spc="15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Narrow"/>
                <a:cs typeface="Arial Narrow"/>
              </a:rPr>
              <a:t>и</a:t>
            </a:r>
            <a:r>
              <a:rPr lang="en-US" altLang="en-US" sz="1200" spc="15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Narrow"/>
                <a:cs typeface="Arial Narrow"/>
              </a:rPr>
              <a:t> </a:t>
            </a:r>
            <a:r>
              <a:rPr lang="en-US" altLang="en-US" sz="1200" spc="15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 Narrow"/>
                <a:cs typeface="Arial Narrow"/>
              </a:rPr>
              <a:t>RDP </a:t>
            </a:r>
            <a:endParaRPr lang="ru-RU" altLang="en-US" sz="1200" spc="150" dirty="0" smtClean="0">
              <a:solidFill>
                <a:schemeClr val="accent1">
                  <a:lumMod val="20000"/>
                  <a:lumOff val="80000"/>
                </a:schemeClr>
              </a:solidFill>
              <a:latin typeface="Arial Narrow"/>
              <a:cs typeface="Arial Narrow"/>
            </a:endParaRPr>
          </a:p>
          <a:p>
            <a:pPr marL="171450" indent="-171450">
              <a:buClr>
                <a:schemeClr val="tx2"/>
              </a:buClr>
              <a:buSzPct val="150000"/>
              <a:buFont typeface="Arial" panose="020B0604020202020204" pitchFamily="34" charset="0"/>
              <a:buChar char="•"/>
            </a:pPr>
            <a:endParaRPr lang="en-US" altLang="en-US" sz="1200" spc="150" dirty="0">
              <a:solidFill>
                <a:schemeClr val="accent1">
                  <a:lumMod val="20000"/>
                  <a:lumOff val="80000"/>
                </a:schemeClr>
              </a:solidFill>
              <a:latin typeface="Arial Narrow"/>
              <a:cs typeface="Arial Narrow"/>
            </a:endParaRPr>
          </a:p>
          <a:p>
            <a:pPr marL="171450" indent="-171450">
              <a:buClr>
                <a:schemeClr val="tx2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altLang="en-US" sz="1200" spc="15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 Narrow"/>
                <a:cs typeface="Arial Narrow"/>
              </a:rPr>
              <a:t>Поиск, расследование </a:t>
            </a:r>
            <a:r>
              <a:rPr lang="ru-RU" altLang="en-US" sz="1200" spc="15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Narrow"/>
                <a:cs typeface="Arial Narrow"/>
              </a:rPr>
              <a:t>и видео-</a:t>
            </a:r>
            <a:r>
              <a:rPr lang="ru-RU" altLang="en-US" sz="1200" spc="15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 Narrow"/>
                <a:cs typeface="Arial Narrow"/>
              </a:rPr>
              <a:t>показ событий </a:t>
            </a:r>
          </a:p>
          <a:p>
            <a:pPr marL="171450" indent="-171450">
              <a:buClr>
                <a:schemeClr val="tx2"/>
              </a:buClr>
              <a:buSzPct val="150000"/>
              <a:buFont typeface="Arial" panose="020B0604020202020204" pitchFamily="34" charset="0"/>
              <a:buChar char="•"/>
            </a:pPr>
            <a:endParaRPr lang="en-US" altLang="en-US" sz="1200" spc="150" dirty="0">
              <a:solidFill>
                <a:schemeClr val="accent1">
                  <a:lumMod val="20000"/>
                  <a:lumOff val="80000"/>
                </a:schemeClr>
              </a:solidFill>
              <a:latin typeface="Arial Narrow"/>
              <a:cs typeface="Arial Narrow"/>
            </a:endParaRPr>
          </a:p>
          <a:p>
            <a:pPr marL="171450" indent="-171450">
              <a:buClr>
                <a:schemeClr val="tx2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altLang="en-US" sz="1200" spc="15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 Narrow"/>
                <a:cs typeface="Arial Narrow"/>
              </a:rPr>
              <a:t>Простая </a:t>
            </a:r>
            <a:r>
              <a:rPr lang="ru-RU" altLang="en-US" sz="1200" spc="15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Narrow"/>
                <a:cs typeface="Arial Narrow"/>
              </a:rPr>
              <a:t>работа с общими </a:t>
            </a:r>
            <a:r>
              <a:rPr lang="ru-RU" altLang="en-US" sz="1200" spc="15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 Narrow"/>
                <a:cs typeface="Arial Narrow"/>
              </a:rPr>
              <a:t>аккаунтами</a:t>
            </a:r>
          </a:p>
          <a:p>
            <a:pPr marL="171450" indent="-171450">
              <a:buClr>
                <a:schemeClr val="tx2"/>
              </a:buClr>
              <a:buSzPct val="150000"/>
              <a:buFont typeface="Arial" panose="020B0604020202020204" pitchFamily="34" charset="0"/>
              <a:buChar char="•"/>
            </a:pPr>
            <a:endParaRPr lang="en-US" altLang="en-US" sz="1200" spc="150" dirty="0">
              <a:solidFill>
                <a:schemeClr val="accent1">
                  <a:lumMod val="20000"/>
                  <a:lumOff val="80000"/>
                </a:schemeClr>
              </a:solidFill>
              <a:latin typeface="Arial Narrow"/>
              <a:cs typeface="Arial Narrow"/>
            </a:endParaRPr>
          </a:p>
          <a:p>
            <a:pPr marL="171450" indent="-171450">
              <a:buClr>
                <a:schemeClr val="tx2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altLang="en-US" sz="1200" spc="15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Narrow"/>
                <a:cs typeface="Arial Narrow"/>
              </a:rPr>
              <a:t>Интеграция с </a:t>
            </a:r>
            <a:r>
              <a:rPr lang="en-US" altLang="en-US" sz="1200" spc="15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Narrow"/>
                <a:cs typeface="Arial Narrow"/>
              </a:rPr>
              <a:t>DLP </a:t>
            </a:r>
            <a:r>
              <a:rPr lang="ru-RU" altLang="en-US" sz="1200" spc="15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Narrow"/>
                <a:cs typeface="Arial Narrow"/>
              </a:rPr>
              <a:t>для </a:t>
            </a:r>
            <a:r>
              <a:rPr lang="en-US" altLang="en-US" sz="1200" spc="15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Narrow"/>
                <a:cs typeface="Arial Narrow"/>
              </a:rPr>
              <a:t>SSH, SFTP, </a:t>
            </a:r>
            <a:r>
              <a:rPr lang="ru-RU" altLang="en-US" sz="1200" spc="15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Narrow"/>
                <a:cs typeface="Arial Narrow"/>
              </a:rPr>
              <a:t>зашифрованными </a:t>
            </a:r>
            <a:r>
              <a:rPr lang="en-US" altLang="en-US" sz="1200" spc="15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Narrow"/>
                <a:cs typeface="Arial Narrow"/>
              </a:rPr>
              <a:t>SSL </a:t>
            </a:r>
            <a:r>
              <a:rPr lang="ru-RU" altLang="en-US" sz="1200" spc="15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 Narrow"/>
                <a:cs typeface="Arial Narrow"/>
              </a:rPr>
              <a:t>протоколами </a:t>
            </a:r>
            <a:r>
              <a:rPr lang="ru-RU" altLang="en-US" sz="1200" spc="15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Narrow"/>
                <a:cs typeface="Arial Narrow"/>
              </a:rPr>
              <a:t>в режиме реального </a:t>
            </a:r>
            <a:r>
              <a:rPr lang="ru-RU" altLang="en-US" sz="1200" spc="15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 Narrow"/>
                <a:cs typeface="Arial Narrow"/>
              </a:rPr>
              <a:t>времени</a:t>
            </a:r>
          </a:p>
          <a:p>
            <a:pPr marL="171450" indent="-171450">
              <a:buClr>
                <a:schemeClr val="tx2"/>
              </a:buClr>
              <a:buSzPct val="150000"/>
              <a:buFont typeface="Arial" panose="020B0604020202020204" pitchFamily="34" charset="0"/>
              <a:buChar char="•"/>
            </a:pPr>
            <a:endParaRPr lang="ru-RU" altLang="en-US" sz="1200" spc="150" dirty="0">
              <a:solidFill>
                <a:schemeClr val="accent1">
                  <a:lumMod val="20000"/>
                  <a:lumOff val="80000"/>
                </a:schemeClr>
              </a:solidFill>
              <a:latin typeface="Arial Narrow"/>
              <a:cs typeface="Arial Narrow"/>
            </a:endParaRPr>
          </a:p>
          <a:p>
            <a:pPr marL="171450" indent="-171450">
              <a:buClr>
                <a:schemeClr val="tx2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altLang="en-US" sz="1200" spc="15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 Narrow"/>
                <a:cs typeface="Arial Narrow"/>
              </a:rPr>
              <a:t>Интеграция </a:t>
            </a:r>
            <a:r>
              <a:rPr lang="ru-RU" altLang="en-US" sz="1200" spc="15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Narrow"/>
                <a:cs typeface="Arial Narrow"/>
              </a:rPr>
              <a:t>с системами </a:t>
            </a:r>
            <a:r>
              <a:rPr lang="en-US" altLang="en-US" sz="1200" spc="15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Narrow"/>
                <a:cs typeface="Arial Narrow"/>
              </a:rPr>
              <a:t>IDS</a:t>
            </a:r>
            <a:r>
              <a:rPr lang="ru-RU" altLang="en-US" sz="1200" spc="15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Narrow"/>
                <a:cs typeface="Arial Narrow"/>
              </a:rPr>
              <a:t>,</a:t>
            </a:r>
            <a:r>
              <a:rPr lang="en-US" altLang="en-US" sz="1200" spc="15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Narrow"/>
                <a:cs typeface="Arial Narrow"/>
              </a:rPr>
              <a:t> </a:t>
            </a:r>
            <a:r>
              <a:rPr lang="en-US" altLang="en-US" sz="1200" spc="15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 Narrow"/>
                <a:cs typeface="Arial Narrow"/>
              </a:rPr>
              <a:t>IPS </a:t>
            </a:r>
            <a:endParaRPr lang="ru-RU" altLang="en-US" sz="1200" spc="150" dirty="0">
              <a:solidFill>
                <a:schemeClr val="accent1">
                  <a:lumMod val="20000"/>
                  <a:lumOff val="80000"/>
                </a:schemeClr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7042547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Решение проблемы управления привилегированными пользователями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24 Января 2016 г.</a:t>
            </a:r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g-BG" smtClean="0"/>
              <a:t>Волгоград, CodeIB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FC1CA-3750-9F4D-ABCA-CADEFF9CC0E4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9" name="Content Placeholder 11"/>
          <p:cNvSpPr txBox="1">
            <a:spLocks/>
          </p:cNvSpPr>
          <p:nvPr/>
        </p:nvSpPr>
        <p:spPr>
          <a:xfrm>
            <a:off x="9525" y="496219"/>
            <a:ext cx="7305675" cy="4400550"/>
          </a:xfrm>
          <a:prstGeom prst="rect">
            <a:avLst/>
          </a:prstGeom>
        </p:spPr>
        <p:txBody>
          <a:bodyPr vert="horz" lIns="77925" tIns="38963" rIns="77925" bIns="38963" rtlCol="0" anchor="t">
            <a:noAutofit/>
          </a:bodyPr>
          <a:lstStyle>
            <a:lvl1pPr marL="0" indent="0" algn="r" defTabSz="779252" rtl="0" eaLnBrk="1" latinLnBrk="0" hangingPunct="1">
              <a:spcBef>
                <a:spcPct val="20000"/>
              </a:spcBef>
              <a:spcAft>
                <a:spcPts val="256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9626" indent="0" algn="l" defTabSz="779252" rtl="0" eaLnBrk="1" latinLnBrk="0" hangingPunct="1">
              <a:spcBef>
                <a:spcPct val="20000"/>
              </a:spcBef>
              <a:spcAft>
                <a:spcPts val="256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79252" indent="0" algn="l" defTabSz="779252" rtl="0" eaLnBrk="1" latinLnBrk="0" hangingPunct="1">
              <a:spcBef>
                <a:spcPct val="20000"/>
              </a:spcBef>
              <a:spcAft>
                <a:spcPts val="256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68878" indent="0" algn="l" defTabSz="779252" rtl="0" eaLnBrk="1" latinLnBrk="0" hangingPunct="1">
              <a:spcBef>
                <a:spcPct val="20000"/>
              </a:spcBef>
              <a:spcAft>
                <a:spcPts val="256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58503" indent="0" algn="l" defTabSz="779252" rtl="0" eaLnBrk="1" latinLnBrk="0" hangingPunct="1">
              <a:spcBef>
                <a:spcPct val="20000"/>
              </a:spcBef>
              <a:spcAft>
                <a:spcPts val="256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48129" indent="0" algn="l" defTabSz="779252" rtl="0" eaLnBrk="1" latinLnBrk="0" hangingPunct="1">
              <a:spcBef>
                <a:spcPct val="20000"/>
              </a:spcBef>
              <a:spcAft>
                <a:spcPts val="256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37755" indent="0" algn="l" defTabSz="779252" rtl="0" eaLnBrk="1" latinLnBrk="0" hangingPunct="1">
              <a:spcBef>
                <a:spcPct val="20000"/>
              </a:spcBef>
              <a:spcAft>
                <a:spcPts val="256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27381" indent="0" algn="l" defTabSz="779252" rtl="0" eaLnBrk="1" latinLnBrk="0" hangingPunct="1">
              <a:spcBef>
                <a:spcPct val="20000"/>
              </a:spcBef>
              <a:spcAft>
                <a:spcPts val="256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117007" indent="0" algn="l" defTabSz="779252" rtl="0" eaLnBrk="1" latinLnBrk="0" hangingPunct="1">
              <a:spcBef>
                <a:spcPct val="20000"/>
              </a:spcBef>
              <a:spcAft>
                <a:spcPts val="256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/>
            <a:r>
              <a:rPr lang="en-US" sz="2000" b="1" dirty="0" err="1" smtClean="0">
                <a:solidFill>
                  <a:srgbClr val="224A6B"/>
                </a:solidFill>
                <a:latin typeface="Arial Narrow" panose="020B0506020202030204" pitchFamily="34" charset="0"/>
              </a:rPr>
              <a:t>SafeServer</a:t>
            </a:r>
            <a:endParaRPr lang="en-US" sz="2000" b="1" dirty="0" smtClean="0">
              <a:solidFill>
                <a:srgbClr val="224A6B"/>
              </a:solidFill>
              <a:latin typeface="Arial Narrow" panose="020B0506020202030204" pitchFamily="34" charset="0"/>
            </a:endParaRPr>
          </a:p>
          <a:p>
            <a:pPr marL="285750" indent="-285750" algn="l" fontAlgn="auto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224A6B"/>
                </a:solidFill>
                <a:latin typeface="Arial Narrow" panose="020B0506020202030204" pitchFamily="34" charset="0"/>
              </a:rPr>
              <a:t>Выявляет текущие ключи доступа и доверенные связи между системами и пользователями. Вы знаете кто и к чему имеет доступ</a:t>
            </a:r>
            <a:endParaRPr lang="en-US" sz="1600" dirty="0" smtClean="0">
              <a:solidFill>
                <a:srgbClr val="224A6B"/>
              </a:solidFill>
              <a:latin typeface="Arial Narrow" panose="020B0506020202030204" pitchFamily="34" charset="0"/>
            </a:endParaRPr>
          </a:p>
          <a:p>
            <a:pPr marL="285750" indent="-285750" algn="l" fontAlgn="auto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224A6B"/>
                </a:solidFill>
                <a:latin typeface="Arial Narrow" panose="020B0506020202030204" pitchFamily="34" charset="0"/>
              </a:rPr>
              <a:t>Блокировка среды так, что только менеджер ключей может получить доступ к серверу для развертывания, замены и удаления </a:t>
            </a:r>
            <a:r>
              <a:rPr lang="ru-RU" sz="1600" dirty="0" smtClean="0">
                <a:solidFill>
                  <a:srgbClr val="224A6B"/>
                </a:solidFill>
                <a:latin typeface="Arial Narrow" panose="020B0506020202030204" pitchFamily="34" charset="0"/>
              </a:rPr>
              <a:t>ключей</a:t>
            </a:r>
          </a:p>
          <a:p>
            <a:pPr marL="285750" indent="-285750" algn="l" fontAlgn="auto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224A6B"/>
                </a:solidFill>
                <a:latin typeface="Arial Narrow" panose="020B0506020202030204" pitchFamily="34" charset="0"/>
              </a:rPr>
              <a:t>Выявление всех привилегированных пользователей </a:t>
            </a:r>
            <a:endParaRPr lang="ru-RU" sz="1600" dirty="0" smtClean="0">
              <a:solidFill>
                <a:srgbClr val="224A6B"/>
              </a:solidFill>
              <a:latin typeface="Arial Narrow" panose="020B0506020202030204" pitchFamily="34" charset="0"/>
            </a:endParaRPr>
          </a:p>
          <a:p>
            <a:pPr marL="285750" indent="-285750" algn="l" fontAlgn="auto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224A6B"/>
                </a:solidFill>
                <a:latin typeface="Arial Narrow" panose="020B0506020202030204" pitchFamily="34" charset="0"/>
              </a:rPr>
              <a:t>Постоянный мониторинг среды для любых ключей, созданных вне разрешенной системы  и оповещение, если несанкционированные ключи были найдены</a:t>
            </a:r>
            <a:endParaRPr lang="en-US" sz="1600" dirty="0" smtClean="0">
              <a:solidFill>
                <a:srgbClr val="224A6B"/>
              </a:solidFill>
              <a:latin typeface="Arial Narrow" panose="020B0506020202030204" pitchFamily="34" charset="0"/>
            </a:endParaRPr>
          </a:p>
          <a:p>
            <a:pPr marL="285750" indent="-285750" algn="l" fontAlgn="auto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224A6B"/>
                </a:solidFill>
                <a:latin typeface="Arial Narrow" panose="020B0506020202030204" pitchFamily="34" charset="0"/>
              </a:rPr>
              <a:t>Автоматическое управление и смена ключей чтобы уменьшить вероятность, что скомпрометированные ключи могут быть использованы</a:t>
            </a:r>
          </a:p>
          <a:p>
            <a:pPr marL="285750" indent="-285750" algn="l" fontAlgn="auto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224A6B"/>
                </a:solidFill>
                <a:latin typeface="Arial Narrow" panose="020B0506020202030204" pitchFamily="34" charset="0"/>
              </a:rPr>
              <a:t>Делегирование доступа к приложениям и серверам отдельным администраторам к своим группам серверов через удобный портал доступа  </a:t>
            </a:r>
          </a:p>
        </p:txBody>
      </p:sp>
    </p:spTree>
    <p:extLst>
      <p:ext uri="{BB962C8B-B14F-4D97-AF65-F5344CB8AC3E}">
        <p14:creationId xmlns:p14="http://schemas.microsoft.com/office/powerpoint/2010/main" val="2278358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FFFF"/>
                </a:solidFill>
              </a:rPr>
              <a:t>Результат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932" y="528413"/>
            <a:ext cx="7357868" cy="4766576"/>
          </a:xfrm>
        </p:spPr>
        <p:txBody>
          <a:bodyPr>
            <a:noAutofit/>
          </a:bodyPr>
          <a:lstStyle/>
          <a:p>
            <a:pPr marL="285750" indent="-285750">
              <a:buClr>
                <a:schemeClr val="tx2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2000" b="1" spc="15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Контроль всех подключений</a:t>
            </a:r>
            <a:endParaRPr lang="en-US" sz="2000" b="1" spc="150" dirty="0" smtClean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Clr>
                <a:schemeClr val="tx2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2000" b="1" spc="15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Контроль каналов SSH, RDP, H</a:t>
            </a:r>
            <a:r>
              <a:rPr lang="en-US" sz="2000" b="1" spc="15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TTP</a:t>
            </a:r>
            <a:r>
              <a:rPr lang="ru-RU" sz="2000" b="1" spc="15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/</a:t>
            </a:r>
            <a:r>
              <a:rPr lang="ru-RU" sz="2000" b="1" spc="150" dirty="0" err="1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HTTPs</a:t>
            </a:r>
            <a:r>
              <a:rPr lang="ru-RU" sz="2000" b="1" spc="15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ru-RU" sz="2000" b="1" spc="150" dirty="0" err="1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Telnet</a:t>
            </a:r>
            <a:r>
              <a:rPr lang="ru-RU" sz="2000" b="1" spc="15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 и др.</a:t>
            </a:r>
          </a:p>
          <a:p>
            <a:pPr marL="285750" indent="-285750">
              <a:buClr>
                <a:schemeClr val="tx2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2000" b="1" spc="15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Запись трафика в журнал, архивация в зашифрованном виде  </a:t>
            </a:r>
          </a:p>
          <a:p>
            <a:pPr marL="285750" indent="-285750">
              <a:buClr>
                <a:schemeClr val="tx2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2000" b="1" spc="15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Просмотр логов в формате видео  </a:t>
            </a:r>
            <a:endParaRPr lang="en-US" sz="2000" b="1" spc="150" dirty="0" smtClean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Clr>
                <a:schemeClr val="tx2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2000" b="1" spc="15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Контроль не только внутренних, но и внешних подключений</a:t>
            </a:r>
            <a:endParaRPr lang="en-US" sz="2000" b="1" spc="150" dirty="0" smtClean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Clr>
                <a:schemeClr val="tx2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2000" b="1" spc="15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Работа без агентов</a:t>
            </a:r>
          </a:p>
          <a:p>
            <a:pPr marL="285750" indent="-285750">
              <a:buClr>
                <a:schemeClr val="tx2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2000" b="1" spc="15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Простое внедрение и эксплуатация</a:t>
            </a:r>
            <a:endParaRPr lang="en-US" sz="2000" b="1" spc="150" dirty="0" smtClean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Clr>
                <a:schemeClr val="tx2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2000" b="1" spc="15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 Интуитивный интерфейс</a:t>
            </a:r>
          </a:p>
          <a:p>
            <a:pPr marL="285750" indent="-285750">
              <a:buClr>
                <a:schemeClr val="tx2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2000" b="1" spc="15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 Быстрая смена настроек</a:t>
            </a:r>
            <a:endParaRPr lang="en-US" sz="2000" b="1" spc="150" dirty="0" smtClean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0" name="Title 8"/>
          <p:cNvSpPr txBox="1">
            <a:spLocks/>
          </p:cNvSpPr>
          <p:nvPr/>
        </p:nvSpPr>
        <p:spPr>
          <a:xfrm>
            <a:off x="8466" y="62599"/>
            <a:ext cx="8229600" cy="3991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rgbClr val="F3C2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600" b="0" u="sng" spc="200" dirty="0" smtClean="0">
                <a:solidFill>
                  <a:srgbClr val="F3C266">
                    <a:lumMod val="75000"/>
                  </a:srgbClr>
                </a:solidFill>
                <a:latin typeface="Arial Narrow" panose="020B0606020202030204" pitchFamily="34" charset="0"/>
              </a:rPr>
              <a:t>РЕЗУЛЬТАТ</a:t>
            </a:r>
            <a:endParaRPr lang="en-US" sz="2600" b="0" u="sng" spc="200" dirty="0">
              <a:solidFill>
                <a:srgbClr val="F3C266">
                  <a:lumMod val="75000"/>
                </a:srgb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104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35" y="1446593"/>
            <a:ext cx="4259962" cy="2915857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7" name="Прямоугольник 5"/>
          <p:cNvSpPr/>
          <p:nvPr/>
        </p:nvSpPr>
        <p:spPr>
          <a:xfrm>
            <a:off x="4450822" y="1359203"/>
            <a:ext cx="3090642" cy="307007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ru-RU" sz="1500" spc="150" dirty="0" smtClean="0">
                <a:solidFill>
                  <a:srgbClr val="004366"/>
                </a:solidFill>
                <a:latin typeface="Arial Narrow" pitchFamily="34" charset="0"/>
              </a:rPr>
              <a:t>Эксперт по информационной безопасности Джо </a:t>
            </a:r>
            <a:r>
              <a:rPr lang="ru-RU" sz="1500" spc="150" dirty="0" err="1">
                <a:solidFill>
                  <a:srgbClr val="004366"/>
                </a:solidFill>
                <a:latin typeface="Arial Narrow" pitchFamily="34" charset="0"/>
              </a:rPr>
              <a:t>Вайс</a:t>
            </a:r>
            <a:r>
              <a:rPr lang="ru-RU" sz="1500" spc="150" dirty="0">
                <a:solidFill>
                  <a:srgbClr val="004366"/>
                </a:solidFill>
                <a:latin typeface="Arial Narrow" pitchFamily="34" charset="0"/>
              </a:rPr>
              <a:t> в своем блоге опубликовал данные о возможной хакерской атаке, после </a:t>
            </a:r>
            <a:r>
              <a:rPr lang="ru-RU" sz="1500" spc="150" dirty="0" smtClean="0">
                <a:solidFill>
                  <a:srgbClr val="004366"/>
                </a:solidFill>
                <a:latin typeface="Arial Narrow" pitchFamily="34" charset="0"/>
              </a:rPr>
              <a:t>того, </a:t>
            </a:r>
            <a:r>
              <a:rPr lang="ru-RU" sz="1500" spc="150" dirty="0">
                <a:solidFill>
                  <a:srgbClr val="004366"/>
                </a:solidFill>
                <a:latin typeface="Arial Narrow" pitchFamily="34" charset="0"/>
              </a:rPr>
              <a:t>как получил официальный доклад из Центра по вопросам разведки и терроризма штата Иллинойс. </a:t>
            </a:r>
            <a:r>
              <a:rPr lang="ru-RU" sz="1500" spc="150" dirty="0" smtClean="0">
                <a:solidFill>
                  <a:srgbClr val="004366"/>
                </a:solidFill>
                <a:latin typeface="Arial Narrow" pitchFamily="34" charset="0"/>
              </a:rPr>
              <a:t>Он </a:t>
            </a:r>
            <a:r>
              <a:rPr lang="ru-RU" sz="1500" spc="150" dirty="0">
                <a:solidFill>
                  <a:srgbClr val="004366"/>
                </a:solidFill>
                <a:latin typeface="Arial Narrow" pitchFamily="34" charset="0"/>
              </a:rPr>
              <a:t>рассказал, что хакеры взломали </a:t>
            </a:r>
            <a:r>
              <a:rPr lang="ru-RU" sz="1500" spc="150" dirty="0" smtClean="0">
                <a:solidFill>
                  <a:srgbClr val="004366"/>
                </a:solidFill>
                <a:latin typeface="Arial Narrow" pitchFamily="34" charset="0"/>
              </a:rPr>
              <a:t>систему </a:t>
            </a:r>
            <a:r>
              <a:rPr lang="en-US" sz="1500" spc="150" dirty="0" smtClean="0">
                <a:solidFill>
                  <a:srgbClr val="004366"/>
                </a:solidFill>
                <a:latin typeface="Arial Narrow" pitchFamily="34" charset="0"/>
              </a:rPr>
              <a:t>SCADA</a:t>
            </a:r>
            <a:r>
              <a:rPr lang="ru-RU" sz="1500" spc="150" dirty="0" smtClean="0">
                <a:solidFill>
                  <a:srgbClr val="004366"/>
                </a:solidFill>
                <a:latin typeface="Arial Narrow" pitchFamily="34" charset="0"/>
              </a:rPr>
              <a:t>, </a:t>
            </a:r>
            <a:r>
              <a:rPr lang="ru-RU" sz="1500" spc="150" dirty="0">
                <a:solidFill>
                  <a:srgbClr val="004366"/>
                </a:solidFill>
                <a:latin typeface="Arial Narrow" pitchFamily="34" charset="0"/>
              </a:rPr>
              <a:t>которая отвечает </a:t>
            </a:r>
            <a:r>
              <a:rPr lang="ru-RU" sz="1500" spc="150" dirty="0" smtClean="0">
                <a:solidFill>
                  <a:srgbClr val="004366"/>
                </a:solidFill>
                <a:latin typeface="Arial Narrow" pitchFamily="34" charset="0"/>
              </a:rPr>
              <a:t>за</a:t>
            </a:r>
            <a:r>
              <a:rPr lang="en-US" sz="1500" spc="150" dirty="0" smtClean="0">
                <a:solidFill>
                  <a:srgbClr val="004366"/>
                </a:solidFill>
                <a:latin typeface="Arial Narrow" pitchFamily="34" charset="0"/>
              </a:rPr>
              <a:t> </a:t>
            </a:r>
            <a:r>
              <a:rPr lang="ru-RU" sz="1500" spc="150" dirty="0" smtClean="0">
                <a:solidFill>
                  <a:srgbClr val="004366"/>
                </a:solidFill>
                <a:latin typeface="Arial Narrow" pitchFamily="34" charset="0"/>
              </a:rPr>
              <a:t>технический контроль над </a:t>
            </a:r>
            <a:r>
              <a:rPr lang="ru-RU" sz="1500" spc="150" dirty="0">
                <a:solidFill>
                  <a:srgbClr val="004366"/>
                </a:solidFill>
                <a:latin typeface="Arial Narrow" pitchFamily="34" charset="0"/>
              </a:rPr>
              <a:t>водяными насосами. 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466" y="518888"/>
            <a:ext cx="75543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spc="150" dirty="0">
                <a:solidFill>
                  <a:srgbClr val="004366"/>
                </a:solidFill>
                <a:latin typeface="Arial Narrow" pitchFamily="34" charset="0"/>
              </a:rPr>
              <a:t>ДОН КРЕЙВЕН, водохозяйственный район </a:t>
            </a:r>
            <a:r>
              <a:rPr lang="ru-RU" sz="1500" b="1" spc="150" dirty="0" err="1">
                <a:solidFill>
                  <a:srgbClr val="004366"/>
                </a:solidFill>
                <a:latin typeface="Arial Narrow" pitchFamily="34" charset="0"/>
              </a:rPr>
              <a:t>Кёрран-Гарднер</a:t>
            </a:r>
            <a:r>
              <a:rPr lang="ru-RU" sz="1500" b="1" spc="150" dirty="0">
                <a:solidFill>
                  <a:srgbClr val="004366"/>
                </a:solidFill>
                <a:latin typeface="Arial Narrow" pitchFamily="34" charset="0"/>
              </a:rPr>
              <a:t>: </a:t>
            </a:r>
            <a:endParaRPr lang="ru-RU" sz="1500" b="1" spc="150" dirty="0" smtClean="0">
              <a:solidFill>
                <a:srgbClr val="004366"/>
              </a:solidFill>
              <a:latin typeface="Arial Narrow" pitchFamily="34" charset="0"/>
            </a:endParaRPr>
          </a:p>
          <a:p>
            <a:pPr algn="ctr"/>
            <a:r>
              <a:rPr lang="ru-RU" sz="1500" i="1" spc="150" dirty="0" smtClean="0">
                <a:solidFill>
                  <a:srgbClr val="004366"/>
                </a:solidFill>
                <a:latin typeface="Arial Narrow" pitchFamily="34" charset="0"/>
              </a:rPr>
              <a:t>«</a:t>
            </a:r>
            <a:r>
              <a:rPr lang="ru-RU" sz="1500" i="1" spc="150" dirty="0">
                <a:solidFill>
                  <a:srgbClr val="004366"/>
                </a:solidFill>
                <a:latin typeface="Arial Narrow" pitchFamily="34" charset="0"/>
              </a:rPr>
              <a:t>У нас есть некоторые свидетельства того, </a:t>
            </a:r>
            <a:endParaRPr lang="ru-RU" sz="1500" i="1" spc="150" dirty="0" smtClean="0">
              <a:solidFill>
                <a:srgbClr val="004366"/>
              </a:solidFill>
              <a:latin typeface="Arial Narrow" pitchFamily="34" charset="0"/>
            </a:endParaRPr>
          </a:p>
          <a:p>
            <a:pPr algn="ctr"/>
            <a:r>
              <a:rPr lang="ru-RU" sz="1500" i="1" spc="150" dirty="0" smtClean="0">
                <a:solidFill>
                  <a:srgbClr val="004366"/>
                </a:solidFill>
                <a:latin typeface="Arial Narrow" pitchFamily="34" charset="0"/>
              </a:rPr>
              <a:t>что </a:t>
            </a:r>
            <a:r>
              <a:rPr lang="ru-RU" sz="1500" i="1" spc="150" dirty="0">
                <a:solidFill>
                  <a:srgbClr val="004366"/>
                </a:solidFill>
                <a:latin typeface="Arial Narrow" pitchFamily="34" charset="0"/>
              </a:rPr>
              <a:t>компьютерная программа была взломана»</a:t>
            </a:r>
            <a:r>
              <a:rPr lang="ru-RU" sz="1500" spc="150" dirty="0">
                <a:solidFill>
                  <a:srgbClr val="004366"/>
                </a:solidFill>
                <a:latin typeface="Arial Narrow" pitchFamily="34" charset="0"/>
              </a:rPr>
              <a:t>.</a:t>
            </a:r>
          </a:p>
          <a:p>
            <a:pPr algn="ctr"/>
            <a:endParaRPr lang="en-US" sz="1500" spc="150" dirty="0"/>
          </a:p>
        </p:txBody>
      </p:sp>
      <p:sp>
        <p:nvSpPr>
          <p:cNvPr id="6" name="Title 21"/>
          <p:cNvSpPr txBox="1">
            <a:spLocks/>
          </p:cNvSpPr>
          <p:nvPr/>
        </p:nvSpPr>
        <p:spPr>
          <a:xfrm>
            <a:off x="27516" y="53074"/>
            <a:ext cx="8229600" cy="3991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rgbClr val="F3C2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600" b="0" spc="200" dirty="0" smtClean="0">
                <a:solidFill>
                  <a:srgbClr val="F3C266">
                    <a:lumMod val="75000"/>
                  </a:srgbClr>
                </a:solidFill>
                <a:latin typeface="Arial Narrow" panose="020B0606020202030204" pitchFamily="34" charset="0"/>
              </a:rPr>
              <a:t>ВВЕДЕНИЕ</a:t>
            </a:r>
            <a:endParaRPr lang="en-US" sz="2600" b="0" spc="200" dirty="0">
              <a:solidFill>
                <a:srgbClr val="F3C266">
                  <a:lumMod val="75000"/>
                </a:srgb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01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24 Января 2016 г.</a:t>
            </a:r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g-BG" smtClean="0"/>
              <a:t>Волгоград, CodeIB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FC1CA-3750-9F4D-ABCA-CADEFF9CC0E4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7828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025" y="255942"/>
            <a:ext cx="7248525" cy="2032887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latin typeface="Arial Narrow" panose="020B0606020202030204" pitchFamily="34" charset="0"/>
              </a:rPr>
              <a:t>СПАСИБО ЗА ВНИМАНИЕ!</a:t>
            </a:r>
            <a:endParaRPr lang="en-US" sz="4800" b="1" dirty="0">
              <a:latin typeface="Arial Narrow" panose="020B0606020202030204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00025" y="2646717"/>
            <a:ext cx="7248525" cy="2032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53158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>
                <a:solidFill>
                  <a:schemeClr val="tx2"/>
                </a:solidFill>
                <a:latin typeface="Arial Narrow" pitchFamily="34" charset="0"/>
                <a:cs typeface="Franklin Gothic Medium"/>
              </a:rPr>
              <a:t>Контакты:</a:t>
            </a:r>
          </a:p>
          <a:p>
            <a:pPr algn="ctr"/>
            <a:endParaRPr lang="ru-RU" sz="1600" b="1" dirty="0">
              <a:solidFill>
                <a:schemeClr val="tx2"/>
              </a:solidFill>
              <a:latin typeface="Arial Narrow" pitchFamily="34" charset="0"/>
              <a:cs typeface="Franklin Gothic Medium"/>
            </a:endParaRPr>
          </a:p>
          <a:p>
            <a:pPr algn="ctr"/>
            <a:r>
              <a:rPr lang="ru-RU" sz="2600" b="1" dirty="0">
                <a:solidFill>
                  <a:schemeClr val="tx2"/>
                </a:solidFill>
                <a:latin typeface="Arial Narrow" pitchFamily="34" charset="0"/>
                <a:cs typeface="Franklin Gothic Medium"/>
              </a:rPr>
              <a:t>ООО «Новые технологии безопасности»</a:t>
            </a:r>
            <a:endParaRPr lang="en-US" sz="2600" b="1" dirty="0">
              <a:solidFill>
                <a:schemeClr val="tx2"/>
              </a:solidFill>
              <a:latin typeface="Arial Narrow" pitchFamily="34" charset="0"/>
              <a:cs typeface="Franklin Gothic Medium"/>
            </a:endParaRPr>
          </a:p>
          <a:p>
            <a:pPr algn="ctr"/>
            <a:r>
              <a:rPr lang="ru-RU" sz="2600" b="1" dirty="0">
                <a:solidFill>
                  <a:schemeClr val="tx2"/>
                </a:solidFill>
                <a:latin typeface="Arial Narrow" pitchFamily="34" charset="0"/>
                <a:cs typeface="Franklin Gothic Medium"/>
              </a:rPr>
              <a:t>Москва, ул. Трубная, 12</a:t>
            </a:r>
          </a:p>
          <a:p>
            <a:pPr algn="ctr"/>
            <a:r>
              <a:rPr lang="ru-RU" sz="2600" b="1" dirty="0">
                <a:solidFill>
                  <a:schemeClr val="tx2"/>
                </a:solidFill>
                <a:latin typeface="Arial Narrow" pitchFamily="34" charset="0"/>
                <a:cs typeface="Franklin Gothic Medium"/>
              </a:rPr>
              <a:t>Телефон/Факс: +7 (495) 787 99 36</a:t>
            </a:r>
            <a:endParaRPr lang="en-US" sz="2600" dirty="0">
              <a:solidFill>
                <a:schemeClr val="tx2"/>
              </a:solidFill>
              <a:latin typeface="Arial Narrow" pitchFamily="34" charset="0"/>
              <a:cs typeface="Franklin Gothic Medium"/>
            </a:endParaRPr>
          </a:p>
          <a:p>
            <a:pPr algn="ctr"/>
            <a:r>
              <a:rPr lang="en-US" sz="2600" dirty="0">
                <a:solidFill>
                  <a:schemeClr val="tx2"/>
                </a:solidFill>
                <a:latin typeface="Arial Narrow" pitchFamily="34" charset="0"/>
                <a:cs typeface="Franklin Gothic Medium"/>
                <a:hlinkClick r:id="rId2"/>
              </a:rPr>
              <a:t>www.newinfosec.ru</a:t>
            </a:r>
            <a:endParaRPr lang="en-US" sz="2600" dirty="0">
              <a:solidFill>
                <a:schemeClr val="tx2"/>
              </a:solidFill>
              <a:latin typeface="Arial Narrow" pitchFamily="34" charset="0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154226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24 Января 2016 г.</a:t>
            </a: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FC1CA-3750-9F4D-ABCA-CADEFF9CC0E4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на самом деле?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141815" y="528413"/>
            <a:ext cx="7426047" cy="4332345"/>
          </a:xfrm>
        </p:spPr>
        <p:txBody>
          <a:bodyPr>
            <a:noAutofit/>
          </a:bodyPr>
          <a:lstStyle/>
          <a:p>
            <a:r>
              <a:rPr lang="ru-RU" dirty="0"/>
              <a:t>Небольшая субподрядная компания </a:t>
            </a:r>
            <a:r>
              <a:rPr lang="ru-RU" dirty="0" err="1"/>
              <a:t>Мимлица</a:t>
            </a:r>
            <a:r>
              <a:rPr lang="ru-RU" dirty="0"/>
              <a:t> помогла создать систему диспетчерского управления и сбора данных SCADA, используемую службой регионального водоснабжения </a:t>
            </a:r>
            <a:r>
              <a:rPr lang="ru-RU" dirty="0" err="1"/>
              <a:t>Curran</a:t>
            </a:r>
            <a:r>
              <a:rPr lang="ru-RU" dirty="0"/>
              <a:t> </a:t>
            </a:r>
            <a:r>
              <a:rPr lang="ru-RU" dirty="0" err="1"/>
              <a:t>Gardner</a:t>
            </a:r>
            <a:r>
              <a:rPr lang="ru-RU" dirty="0"/>
              <a:t> в окрестностях города Спрингфилд (штат Иллинойс), и оказывала ей периодическую поддержку</a:t>
            </a:r>
            <a:r>
              <a:rPr lang="ru-RU" dirty="0" smtClean="0"/>
              <a:t>.</a:t>
            </a:r>
          </a:p>
          <a:p>
            <a:r>
              <a:rPr lang="ru-RU" dirty="0" err="1"/>
              <a:t>Мимлиц</a:t>
            </a:r>
            <a:r>
              <a:rPr lang="ru-RU" dirty="0"/>
              <a:t> рассказал, что в июне этого года он и его семья проводили отпуск в России, когда кто-то из </a:t>
            </a:r>
            <a:r>
              <a:rPr lang="ru-RU" dirty="0" err="1"/>
              <a:t>Curran</a:t>
            </a:r>
            <a:r>
              <a:rPr lang="ru-RU" dirty="0"/>
              <a:t> </a:t>
            </a:r>
            <a:r>
              <a:rPr lang="ru-RU" dirty="0" err="1"/>
              <a:t>Gardner</a:t>
            </a:r>
            <a:r>
              <a:rPr lang="ru-RU" dirty="0"/>
              <a:t> </a:t>
            </a:r>
            <a:r>
              <a:rPr lang="ru-RU" dirty="0" smtClean="0"/>
              <a:t>…попросил </a:t>
            </a:r>
            <a:r>
              <a:rPr lang="ru-RU" dirty="0"/>
              <a:t>его удаленно проверить некоторые данные файлов памяти на компьютере SCADA</a:t>
            </a:r>
            <a:r>
              <a:rPr lang="ru-RU" dirty="0" smtClean="0"/>
              <a:t>.</a:t>
            </a:r>
          </a:p>
          <a:p>
            <a:r>
              <a:rPr lang="ru-RU" dirty="0"/>
              <a:t>«Я не управлял системой и не вносил каких-либо изменений, и ничего не включал и не выключал», — сказал </a:t>
            </a:r>
            <a:r>
              <a:rPr lang="ru-RU" dirty="0" err="1"/>
              <a:t>Мимлиц</a:t>
            </a:r>
            <a:r>
              <a:rPr lang="ru-RU" dirty="0"/>
              <a:t> службе </a:t>
            </a:r>
            <a:r>
              <a:rPr lang="ru-RU" dirty="0" err="1"/>
              <a:t>Threat</a:t>
            </a:r>
            <a:r>
              <a:rPr lang="ru-RU" dirty="0"/>
              <a:t> </a:t>
            </a:r>
            <a:r>
              <a:rPr lang="ru-RU" dirty="0" err="1"/>
              <a:t>Level</a:t>
            </a:r>
            <a:r>
              <a:rPr lang="ru-RU" dirty="0"/>
              <a:t>.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10 </a:t>
            </a:r>
            <a:r>
              <a:rPr lang="ru-RU" dirty="0"/>
              <a:t>ноября центр </a:t>
            </a:r>
            <a:r>
              <a:rPr lang="en-US" dirty="0" smtClean="0"/>
              <a:t>EPA  </a:t>
            </a:r>
            <a:r>
              <a:rPr lang="ru-RU" dirty="0" smtClean="0"/>
              <a:t>опубликовал </a:t>
            </a:r>
            <a:r>
              <a:rPr lang="ru-RU" dirty="0"/>
              <a:t>доклад под названием </a:t>
            </a:r>
            <a:r>
              <a:rPr lang="ru-RU" b="1" dirty="0"/>
              <a:t>«</a:t>
            </a:r>
            <a:r>
              <a:rPr lang="ru-RU" b="1" dirty="0" err="1"/>
              <a:t>Кибервторжение</a:t>
            </a:r>
            <a:r>
              <a:rPr lang="ru-RU" b="1" dirty="0"/>
              <a:t> в систему общественного водоснабжения района»,</a:t>
            </a:r>
            <a:r>
              <a:rPr lang="ru-RU" dirty="0"/>
              <a:t> связав поломку водяного насоса с входом в систему с компьютера из России за пять месяцев до этого и безо всяких оснований утверждая, что злоумышленник из России включал и отключал систему SCADA, отчего и сгорел насос.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741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3"/>
          </p:nvPr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65" y="2914650"/>
            <a:ext cx="5850429" cy="2126457"/>
          </a:xfr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47625"/>
            <a:ext cx="8229600" cy="399139"/>
          </a:xfrm>
        </p:spPr>
        <p:txBody>
          <a:bodyPr/>
          <a:lstStyle/>
          <a:p>
            <a:r>
              <a:rPr lang="ru-RU" sz="2600" b="0" spc="200" dirty="0" smtClean="0">
                <a:solidFill>
                  <a:schemeClr val="bg2">
                    <a:lumMod val="75000"/>
                  </a:schemeClr>
                </a:solidFill>
                <a:latin typeface="Arial Narrow" panose="020B0606020202030204" pitchFamily="34" charset="0"/>
              </a:rPr>
              <a:t>АРТ АТАКИ</a:t>
            </a:r>
            <a:endParaRPr lang="ru-RU" sz="2600" b="0" spc="200" dirty="0">
              <a:solidFill>
                <a:schemeClr val="bg2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141816" y="528414"/>
            <a:ext cx="7306734" cy="2567212"/>
          </a:xfrm>
        </p:spPr>
        <p:txBody>
          <a:bodyPr>
            <a:normAutofit/>
          </a:bodyPr>
          <a:lstStyle/>
          <a:p>
            <a:pPr marL="171450" indent="-171450">
              <a:buSzPct val="150000"/>
              <a:buFont typeface="Wingdings" panose="05000000000000000000" pitchFamily="2" charset="2"/>
              <a:buChar char="ü"/>
            </a:pPr>
            <a:r>
              <a:rPr lang="ru-RU" sz="1500" spc="150" dirty="0" smtClean="0"/>
              <a:t> Термин </a:t>
            </a:r>
            <a:r>
              <a:rPr lang="ru-RU" sz="1500" spc="150" dirty="0" err="1"/>
              <a:t>Advanced</a:t>
            </a:r>
            <a:r>
              <a:rPr lang="ru-RU" sz="1500" spc="150" dirty="0"/>
              <a:t> </a:t>
            </a:r>
            <a:r>
              <a:rPr lang="ru-RU" sz="1500" spc="150" dirty="0" err="1"/>
              <a:t>Persistent</a:t>
            </a:r>
            <a:r>
              <a:rPr lang="ru-RU" sz="1500" spc="150" dirty="0"/>
              <a:t> </a:t>
            </a:r>
            <a:r>
              <a:rPr lang="ru-RU" sz="1500" spc="150" dirty="0" err="1"/>
              <a:t>Threat</a:t>
            </a:r>
            <a:r>
              <a:rPr lang="ru-RU" sz="1500" spc="150" dirty="0"/>
              <a:t> (APT), как правило, не переводят на русский </a:t>
            </a:r>
            <a:r>
              <a:rPr lang="ru-RU" sz="1500" spc="150" dirty="0" smtClean="0"/>
              <a:t>язык.</a:t>
            </a:r>
            <a:endParaRPr lang="ru-RU" sz="1500" spc="150" dirty="0"/>
          </a:p>
          <a:p>
            <a:pPr marL="171450" indent="-171450">
              <a:buSzPct val="150000"/>
              <a:buFont typeface="Wingdings" panose="05000000000000000000" pitchFamily="2" charset="2"/>
              <a:buChar char="ü"/>
            </a:pPr>
            <a:r>
              <a:rPr lang="ru-RU" sz="1500" spc="150" dirty="0" smtClean="0"/>
              <a:t> В </a:t>
            </a:r>
            <a:r>
              <a:rPr lang="ru-RU" sz="1500" spc="150" dirty="0"/>
              <a:t>2006 году его впервые использовали для описания направленной атаки на критичные ресурсы. </a:t>
            </a:r>
          </a:p>
          <a:p>
            <a:pPr marL="171450" indent="-171450">
              <a:buSzPct val="150000"/>
              <a:buFont typeface="Wingdings" panose="05000000000000000000" pitchFamily="2" charset="2"/>
              <a:buChar char="ü"/>
            </a:pPr>
            <a:r>
              <a:rPr lang="ru-RU" sz="1500" spc="150" dirty="0" smtClean="0"/>
              <a:t> С </a:t>
            </a:r>
            <a:r>
              <a:rPr lang="ru-RU" sz="1500" spc="150" dirty="0"/>
              <a:t>тех пор APT превратился в маркетинговый термин и используется везде для описания любых новых угроз, атак и </a:t>
            </a:r>
            <a:r>
              <a:rPr lang="ru-RU" sz="1500" spc="150" dirty="0" smtClean="0"/>
              <a:t>др.</a:t>
            </a:r>
          </a:p>
          <a:p>
            <a:pPr marL="171450" indent="-171450">
              <a:buSzPct val="150000"/>
              <a:buFont typeface="Wingdings" panose="05000000000000000000" pitchFamily="2" charset="2"/>
              <a:buChar char="ü"/>
            </a:pPr>
            <a:r>
              <a:rPr lang="ru-RU" sz="1500" spc="150" dirty="0" smtClean="0"/>
              <a:t> Мы используем его для обозначения </a:t>
            </a:r>
            <a:r>
              <a:rPr lang="ru-RU" sz="1500" spc="150" dirty="0"/>
              <a:t>целенаправленных атак, при которых ведется несанкционированная работа п</a:t>
            </a:r>
            <a:r>
              <a:rPr lang="ru-RU" sz="1500" spc="150" dirty="0" smtClean="0"/>
              <a:t>о </a:t>
            </a:r>
            <a:r>
              <a:rPr lang="ru-RU" sz="1500" spc="150" dirty="0"/>
              <a:t>получению доступа к </a:t>
            </a:r>
            <a:r>
              <a:rPr lang="ru-RU" sz="1500" spc="150" dirty="0" smtClean="0"/>
              <a:t>критичной информации или системе.</a:t>
            </a:r>
            <a:endParaRPr lang="ru-RU" sz="1500" spc="150" dirty="0"/>
          </a:p>
        </p:txBody>
      </p:sp>
    </p:spTree>
    <p:extLst>
      <p:ext uri="{BB962C8B-B14F-4D97-AF65-F5344CB8AC3E}">
        <p14:creationId xmlns:p14="http://schemas.microsoft.com/office/powerpoint/2010/main" val="3634652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4300" y="2677258"/>
            <a:ext cx="4519246" cy="238271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5"/>
          <p:cNvSpPr txBox="1">
            <a:spLocks/>
          </p:cNvSpPr>
          <p:nvPr/>
        </p:nvSpPr>
        <p:spPr>
          <a:xfrm>
            <a:off x="0" y="47625"/>
            <a:ext cx="8229600" cy="3991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5315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600" spc="200" dirty="0" smtClean="0">
                <a:solidFill>
                  <a:schemeClr val="bg2">
                    <a:lumMod val="75000"/>
                  </a:schemeClr>
                </a:solidFill>
                <a:latin typeface="Arial Narrow" panose="020B0606020202030204" pitchFamily="34" charset="0"/>
              </a:rPr>
              <a:t>ТИПИЧНАЯ АТАКА</a:t>
            </a:r>
            <a:endParaRPr lang="ru-RU" sz="2600" spc="200" dirty="0">
              <a:solidFill>
                <a:schemeClr val="bg2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8" name="Picture 7" descr="Pres_SaIn_2_Slide1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73" y="529652"/>
            <a:ext cx="6615124" cy="449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624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121576927"/>
              </p:ext>
            </p:extLst>
          </p:nvPr>
        </p:nvGraphicFramePr>
        <p:xfrm>
          <a:off x="207908" y="719629"/>
          <a:ext cx="7012042" cy="3893834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239892"/>
                <a:gridCol w="4029075"/>
                <a:gridCol w="1743075"/>
              </a:tblGrid>
              <a:tr h="28049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400" u="none" strike="noStrike" cap="none" spc="150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СТАНДАРТ</a:t>
                      </a:r>
                      <a:endParaRPr kumimoji="0" lang="en-US" altLang="en-US" sz="1400" b="1" i="0" u="none" strike="noStrike" cap="none" spc="150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Narrow" pitchFamily="34" charset="0"/>
                        <a:ea typeface="MS PGothic" panose="020B0600070205080204" pitchFamily="34" charset="-128"/>
                      </a:endParaRPr>
                    </a:p>
                  </a:txBody>
                  <a:tcPr marL="68917" marR="68917" marT="34291" marB="34291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400" u="none" strike="noStrike" cap="none" spc="150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СТАТУС</a:t>
                      </a:r>
                      <a:endParaRPr kumimoji="0" lang="en-US" altLang="en-US" sz="1400" b="1" i="0" u="none" strike="noStrike" cap="none" spc="150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Narrow" pitchFamily="34" charset="0"/>
                        <a:ea typeface="MS PGothic" panose="020B0600070205080204" pitchFamily="34" charset="-128"/>
                      </a:endParaRPr>
                    </a:p>
                  </a:txBody>
                  <a:tcPr marL="68917" marR="68917" marT="34291" marB="34291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400" u="none" strike="noStrike" cap="none" spc="150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НЕОБХОДИМОСТЬ</a:t>
                      </a:r>
                      <a:endParaRPr kumimoji="0" lang="ru-RU" altLang="en-US" sz="1400" b="1" i="0" u="none" strike="noStrike" cap="none" spc="150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Narrow" pitchFamily="34" charset="0"/>
                        <a:ea typeface="MS PGothic" panose="020B0600070205080204" pitchFamily="34" charset="-128"/>
                      </a:endParaRPr>
                    </a:p>
                  </a:txBody>
                  <a:tcPr marL="68917" marR="68917" marT="34291" marB="34291" horzOverflow="overflow"/>
                </a:tc>
              </a:tr>
              <a:tr h="53195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u="none" strike="noStrike" cap="none" spc="150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Monetary Authority of Singapore</a:t>
                      </a:r>
                      <a:endParaRPr kumimoji="0" lang="en-US" altLang="en-US" sz="1400" b="1" i="0" u="none" strike="noStrike" cap="none" spc="150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Narrow" pitchFamily="34" charset="0"/>
                        <a:ea typeface="MS PGothic" panose="020B0600070205080204" pitchFamily="34" charset="-128"/>
                      </a:endParaRPr>
                    </a:p>
                  </a:txBody>
                  <a:tcPr marL="68917" marR="68917" marT="34291" marB="34291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400" u="none" strike="noStrike" cap="none" spc="150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Обновлен.  Добавлены специальные положения по управлению криптографическими ключами  </a:t>
                      </a:r>
                      <a:endParaRPr kumimoji="0" lang="en-US" altLang="en-US" sz="1400" b="0" i="0" u="none" strike="noStrike" cap="none" spc="150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Narrow" pitchFamily="34" charset="0"/>
                        <a:ea typeface="MS PGothic" panose="020B0600070205080204" pitchFamily="34" charset="-128"/>
                      </a:endParaRPr>
                    </a:p>
                  </a:txBody>
                  <a:tcPr marL="68917" marR="68917" marT="34291" marB="34291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400" u="none" strike="noStrike" cap="none" spc="150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Да </a:t>
                      </a:r>
                      <a:endParaRPr kumimoji="0" lang="en-US" altLang="en-US" sz="1400" b="0" i="0" u="none" strike="noStrike" cap="none" spc="150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Narrow" pitchFamily="34" charset="0"/>
                        <a:ea typeface="MS PGothic" panose="020B0600070205080204" pitchFamily="34" charset="-128"/>
                      </a:endParaRPr>
                    </a:p>
                  </a:txBody>
                  <a:tcPr marL="68917" marR="68917" marT="34291" marB="34291" horzOverflow="overflow"/>
                </a:tc>
              </a:tr>
              <a:tr h="523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u="none" strike="noStrike" cap="none" spc="150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PCI DSS</a:t>
                      </a:r>
                      <a:endParaRPr kumimoji="0" lang="en-US" altLang="en-US" sz="1400" b="1" i="0" u="none" strike="noStrike" cap="none" spc="150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Narrow" pitchFamily="34" charset="0"/>
                        <a:ea typeface="MS PGothic" panose="020B0600070205080204" pitchFamily="34" charset="-128"/>
                      </a:endParaRPr>
                    </a:p>
                  </a:txBody>
                  <a:tcPr marL="68917" marR="68917" marT="34291" marB="34291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400" u="none" strike="noStrike" cap="none" spc="150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Требования по управлению доступом расширены. Добавлен </a:t>
                      </a:r>
                      <a:r>
                        <a:rPr kumimoji="0" lang="en-US" altLang="en-US" sz="1400" u="none" strike="noStrike" cap="none" spc="150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Secure Shell</a:t>
                      </a:r>
                      <a:r>
                        <a:rPr kumimoji="0" lang="ru-RU" altLang="en-US" sz="1400" u="none" strike="noStrike" cap="none" spc="150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 и другие методы аутентификации</a:t>
                      </a:r>
                      <a:endParaRPr kumimoji="0" lang="en-US" altLang="en-US" sz="1400" b="0" i="0" u="none" strike="noStrike" cap="none" spc="150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Narrow" pitchFamily="34" charset="0"/>
                        <a:ea typeface="MS PGothic" panose="020B0600070205080204" pitchFamily="34" charset="-128"/>
                      </a:endParaRPr>
                    </a:p>
                  </a:txBody>
                  <a:tcPr marL="68917" marR="68917" marT="34291" marB="34291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400" u="none" strike="noStrike" cap="none" spc="150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Да </a:t>
                      </a:r>
                      <a:endParaRPr kumimoji="0" lang="en-US" altLang="en-US" sz="1400" b="0" i="0" u="none" strike="noStrike" cap="none" spc="150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Narrow" pitchFamily="34" charset="0"/>
                        <a:ea typeface="MS PGothic" panose="020B0600070205080204" pitchFamily="34" charset="-128"/>
                      </a:endParaRPr>
                    </a:p>
                  </a:txBody>
                  <a:tcPr marL="68917" marR="68917" marT="34291" marB="34291" horzOverflow="overflow"/>
                </a:tc>
              </a:tr>
              <a:tr h="5334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u="none" strike="noStrike" cap="none" spc="150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NIST-FISMA</a:t>
                      </a:r>
                      <a:endParaRPr kumimoji="0" lang="en-US" altLang="en-US" sz="1400" b="1" i="0" u="none" strike="noStrike" cap="none" spc="150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Narrow" pitchFamily="34" charset="0"/>
                        <a:ea typeface="MS PGothic" panose="020B0600070205080204" pitchFamily="34" charset="-128"/>
                      </a:endParaRPr>
                    </a:p>
                  </a:txBody>
                  <a:tcPr marL="68917" marR="68917" marT="34291" marB="34291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u="none" strike="noStrike" cap="none" spc="150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NIST IR 7966 </a:t>
                      </a:r>
                      <a:r>
                        <a:rPr kumimoji="0" lang="ru-RU" altLang="en-US" sz="1400" u="none" strike="noStrike" cap="none" spc="150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«</a:t>
                      </a:r>
                      <a:r>
                        <a:rPr kumimoji="0" lang="ru-RU" altLang="ja-JP" sz="1400" u="none" strike="noStrike" cap="none" spc="150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безопасность  управления автоматизированным доступом</a:t>
                      </a:r>
                      <a:r>
                        <a:rPr kumimoji="0" lang="en-US" altLang="ja-JP" sz="1400" u="none" strike="noStrike" cap="none" spc="150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kumimoji="0" lang="ru-RU" altLang="ja-JP" sz="1400" u="none" strike="noStrike" cap="none" spc="150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используя </a:t>
                      </a:r>
                      <a:r>
                        <a:rPr kumimoji="0" lang="en-US" altLang="ja-JP" sz="1400" u="none" strike="noStrike" cap="none" spc="150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 Secure Shell (SSH)</a:t>
                      </a:r>
                      <a:r>
                        <a:rPr kumimoji="0" lang="ru-RU" altLang="ja-JP" sz="1400" u="none" strike="noStrike" cap="none" spc="150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». Опубликован</a:t>
                      </a:r>
                      <a:endParaRPr kumimoji="0" lang="en-US" altLang="en-US" sz="1400" b="0" i="0" u="none" strike="noStrike" cap="none" spc="150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Narrow" pitchFamily="34" charset="0"/>
                        <a:ea typeface="MS PGothic" panose="020B0600070205080204" pitchFamily="34" charset="-128"/>
                      </a:endParaRPr>
                    </a:p>
                  </a:txBody>
                  <a:tcPr marL="68917" marR="68917" marT="34291" marB="34291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400" u="none" strike="noStrike" cap="none" spc="150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Да </a:t>
                      </a:r>
                      <a:endParaRPr kumimoji="0" lang="en-US" altLang="en-US" sz="1400" b="0" i="0" u="none" strike="noStrike" cap="none" spc="150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Narrow" pitchFamily="34" charset="0"/>
                        <a:ea typeface="MS PGothic" panose="020B0600070205080204" pitchFamily="34" charset="-128"/>
                      </a:endParaRPr>
                    </a:p>
                  </a:txBody>
                  <a:tcPr marL="68917" marR="68917" marT="34291" marB="34291" horzOverflow="overflow"/>
                </a:tc>
              </a:tr>
              <a:tr h="2952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u="none" strike="noStrike" cap="none" spc="150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SOX</a:t>
                      </a:r>
                      <a:endParaRPr kumimoji="0" lang="en-US" altLang="en-US" sz="1400" b="1" i="0" u="none" strike="noStrike" cap="none" spc="150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Narrow" pitchFamily="34" charset="0"/>
                        <a:ea typeface="MS PGothic" panose="020B0600070205080204" pitchFamily="34" charset="-128"/>
                      </a:endParaRPr>
                    </a:p>
                  </a:txBody>
                  <a:tcPr marL="68917" marR="68917" marT="34291" marB="34291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u="none" strike="noStrike" cap="none" spc="150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DS 5.8 – </a:t>
                      </a:r>
                      <a:r>
                        <a:rPr kumimoji="0" lang="ru-RU" altLang="en-US" sz="1400" u="none" strike="noStrike" cap="none" spc="150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управление доступом и управление ключами </a:t>
                      </a:r>
                      <a:endParaRPr kumimoji="0" lang="en-US" altLang="en-US" sz="1400" b="0" i="0" u="none" strike="noStrike" cap="none" spc="150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Narrow" pitchFamily="34" charset="0"/>
                        <a:ea typeface="MS PGothic" panose="020B0600070205080204" pitchFamily="34" charset="-128"/>
                      </a:endParaRPr>
                    </a:p>
                  </a:txBody>
                  <a:tcPr marL="68917" marR="68917" marT="34291" marB="34291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400" u="none" strike="noStrike" cap="none" spc="150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Да </a:t>
                      </a:r>
                      <a:endParaRPr kumimoji="0" lang="en-US" altLang="en-US" sz="1400" b="0" i="0" u="none" strike="noStrike" cap="none" spc="150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Narrow" pitchFamily="34" charset="0"/>
                        <a:ea typeface="MS PGothic" panose="020B0600070205080204" pitchFamily="34" charset="-128"/>
                      </a:endParaRPr>
                    </a:p>
                  </a:txBody>
                  <a:tcPr marL="68917" marR="68917" marT="34291" marB="34291" horzOverflow="overflow"/>
                </a:tc>
              </a:tr>
              <a:tr h="48006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u="none" strike="noStrike" cap="none" spc="150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NERC</a:t>
                      </a:r>
                      <a:endParaRPr kumimoji="0" lang="en-US" altLang="en-US" sz="1400" b="1" i="0" u="none" strike="noStrike" cap="none" spc="150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Narrow" pitchFamily="34" charset="0"/>
                        <a:ea typeface="MS PGothic" panose="020B0600070205080204" pitchFamily="34" charset="-128"/>
                      </a:endParaRPr>
                    </a:p>
                  </a:txBody>
                  <a:tcPr marL="68917" marR="68917" marT="34291" marB="34291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u="none" strike="noStrike" cap="none" spc="150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R5 – </a:t>
                      </a:r>
                      <a:r>
                        <a:rPr kumimoji="0" lang="ru-RU" altLang="en-US" sz="1400" u="none" strike="noStrike" cap="none" spc="150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управление учетными данными, определяются протоколы удаленного подключения (</a:t>
                      </a:r>
                      <a:r>
                        <a:rPr kumimoji="0" lang="en-US" altLang="en-US" sz="1400" u="none" strike="noStrike" cap="none" spc="150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SSL, SSH)</a:t>
                      </a:r>
                      <a:endParaRPr kumimoji="0" lang="en-US" altLang="en-US" sz="1400" b="0" i="0" u="none" strike="noStrike" cap="none" spc="150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Narrow" pitchFamily="34" charset="0"/>
                        <a:ea typeface="MS PGothic" panose="020B0600070205080204" pitchFamily="34" charset="-128"/>
                      </a:endParaRPr>
                    </a:p>
                  </a:txBody>
                  <a:tcPr marL="68917" marR="68917" marT="34291" marB="34291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400" u="none" strike="noStrike" cap="none" spc="150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Да </a:t>
                      </a:r>
                      <a:endParaRPr kumimoji="0" lang="en-US" altLang="en-US" sz="1400" b="0" i="0" u="none" strike="noStrike" cap="none" spc="150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Narrow" pitchFamily="34" charset="0"/>
                        <a:ea typeface="MS PGothic" panose="020B0600070205080204" pitchFamily="34" charset="-128"/>
                      </a:endParaRPr>
                    </a:p>
                  </a:txBody>
                  <a:tcPr marL="68917" marR="68917" marT="34291" marB="34291" horzOverflow="overflow"/>
                </a:tc>
              </a:tr>
              <a:tr h="27650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u="none" strike="noStrike" cap="none" spc="150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HIPAA </a:t>
                      </a:r>
                      <a:endParaRPr kumimoji="0" lang="en-US" altLang="en-US" sz="1400" b="1" i="0" u="none" strike="noStrike" cap="none" spc="150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Narrow" pitchFamily="34" charset="0"/>
                        <a:ea typeface="MS PGothic" panose="020B0600070205080204" pitchFamily="34" charset="-128"/>
                      </a:endParaRPr>
                    </a:p>
                  </a:txBody>
                  <a:tcPr marL="68917" marR="68917" marT="34291" marB="34291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400" u="none" strike="noStrike" cap="none" spc="150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Управление доступом к информации</a:t>
                      </a:r>
                      <a:endParaRPr kumimoji="0" lang="en-US" altLang="en-US" sz="1400" b="0" i="0" u="none" strike="noStrike" cap="none" spc="150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Narrow" pitchFamily="34" charset="0"/>
                        <a:ea typeface="MS PGothic" panose="020B0600070205080204" pitchFamily="34" charset="-128"/>
                      </a:endParaRPr>
                    </a:p>
                  </a:txBody>
                  <a:tcPr marL="68917" marR="68917" marT="34291" marB="34291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Proxima Nova Regular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400" u="none" strike="noStrike" cap="none" spc="150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Да </a:t>
                      </a:r>
                      <a:endParaRPr kumimoji="0" lang="en-US" altLang="en-US" sz="1400" b="0" i="0" u="none" strike="noStrike" cap="none" spc="150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Narrow" pitchFamily="34" charset="0"/>
                        <a:ea typeface="MS PGothic" panose="020B0600070205080204" pitchFamily="34" charset="-128"/>
                      </a:endParaRPr>
                    </a:p>
                  </a:txBody>
                  <a:tcPr marL="68917" marR="68917" marT="34291" marB="34291" horzOverflow="overflow"/>
                </a:tc>
              </a:tr>
            </a:tbl>
          </a:graphicData>
        </a:graphic>
      </p:graphicFrame>
      <p:sp>
        <p:nvSpPr>
          <p:cNvPr id="6" name="Заголовок 5"/>
          <p:cNvSpPr txBox="1">
            <a:spLocks/>
          </p:cNvSpPr>
          <p:nvPr/>
        </p:nvSpPr>
        <p:spPr>
          <a:xfrm>
            <a:off x="0" y="47625"/>
            <a:ext cx="8229600" cy="3991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5315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600" spc="200" dirty="0" smtClean="0">
                <a:solidFill>
                  <a:schemeClr val="bg2">
                    <a:lumMod val="75000"/>
                  </a:schemeClr>
                </a:solidFill>
                <a:latin typeface="Arial Narrow" panose="020B0606020202030204" pitchFamily="34" charset="0"/>
              </a:rPr>
              <a:t>ТРЕБОВАНИЯ РЕГУЛЯТОРОВ</a:t>
            </a:r>
            <a:endParaRPr lang="ru-RU" sz="2600" spc="200" dirty="0">
              <a:solidFill>
                <a:schemeClr val="bg2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9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FC1CA-3750-9F4D-ABCA-CADEFF9CC0E4}" type="slidenum">
              <a:rPr lang="en-US" smtClean="0"/>
              <a:pPr/>
              <a:t>8</a:t>
            </a:fld>
            <a:endParaRPr lang="en-US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6057146"/>
              </p:ext>
            </p:extLst>
          </p:nvPr>
        </p:nvGraphicFramePr>
        <p:xfrm>
          <a:off x="141816" y="439995"/>
          <a:ext cx="7373409" cy="4519725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629709"/>
                <a:gridCol w="5506720"/>
                <a:gridCol w="417830"/>
                <a:gridCol w="428625"/>
                <a:gridCol w="390525"/>
              </a:tblGrid>
              <a:tr h="280035"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spc="150" baseline="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ИАФ.1</a:t>
                      </a:r>
                      <a:endParaRPr lang="ru-RU" sz="1400" b="0" i="0" u="none" strike="noStrike" spc="150" baseline="0" dirty="0">
                        <a:solidFill>
                          <a:schemeClr val="tx2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4927" marR="4927" marT="4927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spc="150" baseline="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Идентификация и аутентификация пользователей, являющихся работниками оператора</a:t>
                      </a:r>
                      <a:endParaRPr lang="ru-RU" sz="1400" b="0" i="0" u="none" strike="noStrike" spc="150" baseline="0" dirty="0">
                        <a:solidFill>
                          <a:schemeClr val="tx2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4927" marR="4927" marT="49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spc="150" baseline="0" dirty="0" smtClean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K3</a:t>
                      </a:r>
                      <a:endParaRPr lang="en-US" sz="1400" b="1" i="0" u="none" strike="noStrike" spc="150" baseline="0" dirty="0">
                        <a:solidFill>
                          <a:schemeClr val="tx2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spc="150" baseline="0" dirty="0" smtClean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K2</a:t>
                      </a:r>
                      <a:endParaRPr lang="en-US" sz="1400" b="1" i="0" u="none" strike="noStrike" spc="150" baseline="0" dirty="0">
                        <a:solidFill>
                          <a:schemeClr val="tx2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spc="150" baseline="0" dirty="0" smtClean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K1</a:t>
                      </a:r>
                      <a:endParaRPr lang="en-US" sz="1400" b="1" i="0" u="none" strike="noStrike" spc="150" baseline="0" dirty="0">
                        <a:solidFill>
                          <a:schemeClr val="tx2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5715" marR="5715" marT="5715" marB="0" anchor="ctr"/>
                </a:tc>
              </a:tr>
              <a:tr h="1086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spc="150" baseline="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+</a:t>
                      </a:r>
                      <a:endParaRPr lang="en-US" sz="1400" b="0" i="0" u="none" strike="noStrike" spc="150" baseline="0" dirty="0">
                        <a:solidFill>
                          <a:schemeClr val="tx2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4927" marR="4927" marT="49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spc="150" baseline="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+</a:t>
                      </a:r>
                      <a:endParaRPr lang="en-US" sz="1400" b="0" i="0" u="none" strike="noStrike" spc="150" baseline="0" dirty="0">
                        <a:solidFill>
                          <a:schemeClr val="tx2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4927" marR="4927" marT="49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spc="150" baseline="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+</a:t>
                      </a:r>
                      <a:endParaRPr lang="en-US" sz="1400" b="0" i="0" u="none" strike="noStrike" spc="150" baseline="0" dirty="0">
                        <a:solidFill>
                          <a:schemeClr val="tx2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4927" marR="4927" marT="4927" marB="0" anchor="ctr"/>
                </a:tc>
              </a:tr>
              <a:tr h="47475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spc="150" baseline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ИАФ.2</a:t>
                      </a:r>
                      <a:endParaRPr lang="ru-RU" sz="1400" b="0" i="0" u="none" strike="noStrike" spc="150" baseline="0">
                        <a:solidFill>
                          <a:schemeClr val="tx2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4927" marR="4927" marT="49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spc="150" baseline="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Идентификация и аутентификация устройств, в том числе стационарных, мобильных и портативных</a:t>
                      </a:r>
                      <a:endParaRPr lang="ru-RU" sz="1400" b="0" i="0" u="none" strike="noStrike" spc="150" baseline="0" dirty="0">
                        <a:solidFill>
                          <a:schemeClr val="tx2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4927" marR="4927" marT="49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spc="150" baseline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n-US" sz="1400" b="0" i="0" u="none" strike="noStrike" spc="150" baseline="0">
                        <a:solidFill>
                          <a:schemeClr val="tx2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4927" marR="4927" marT="49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spc="150" baseline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+</a:t>
                      </a:r>
                      <a:endParaRPr lang="en-US" sz="1400" b="0" i="0" u="none" strike="noStrike" spc="150" baseline="0">
                        <a:solidFill>
                          <a:schemeClr val="tx2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4927" marR="4927" marT="49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spc="150" baseline="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+</a:t>
                      </a:r>
                      <a:endParaRPr lang="en-US" sz="1400" b="0" i="0" u="none" strike="noStrike" spc="150" baseline="0" dirty="0">
                        <a:solidFill>
                          <a:schemeClr val="tx2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4927" marR="4927" marT="4927" marB="0" anchor="ctr"/>
                </a:tc>
              </a:tr>
              <a:tr h="4857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spc="150" baseline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ИАФ.3</a:t>
                      </a:r>
                      <a:endParaRPr lang="ru-RU" sz="1400" b="0" i="0" u="none" strike="noStrike" spc="150" baseline="0">
                        <a:solidFill>
                          <a:schemeClr val="tx2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4927" marR="4927" marT="49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spc="150" baseline="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Управление идентификаторами, в том числе создание, присвоение, изменение, уничтожение идентификаторов</a:t>
                      </a:r>
                      <a:endParaRPr lang="ru-RU" sz="1400" b="0" i="0" u="none" strike="noStrike" spc="150" baseline="0" dirty="0">
                        <a:solidFill>
                          <a:schemeClr val="tx2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4927" marR="4927" marT="49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spc="150" baseline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+</a:t>
                      </a:r>
                      <a:endParaRPr lang="en-US" sz="1400" b="0" i="0" u="none" strike="noStrike" spc="150" baseline="0">
                        <a:solidFill>
                          <a:schemeClr val="tx2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4927" marR="4927" marT="49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spc="150" baseline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+</a:t>
                      </a:r>
                      <a:endParaRPr lang="en-US" sz="1400" b="0" i="0" u="none" strike="noStrike" spc="150" baseline="0">
                        <a:solidFill>
                          <a:schemeClr val="tx2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4927" marR="4927" marT="49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spc="150" baseline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+</a:t>
                      </a:r>
                      <a:endParaRPr lang="en-US" sz="1400" b="0" i="0" u="none" strike="noStrike" spc="150" baseline="0">
                        <a:solidFill>
                          <a:schemeClr val="tx2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4927" marR="4927" marT="4927" marB="0" anchor="ctr"/>
                </a:tc>
              </a:tr>
              <a:tr h="7048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spc="150" baseline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ИАФ.4</a:t>
                      </a:r>
                      <a:endParaRPr lang="ru-RU" sz="1400" b="0" i="0" u="none" strike="noStrike" spc="150" baseline="0">
                        <a:solidFill>
                          <a:schemeClr val="tx2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4927" marR="4927" marT="49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spc="150" baseline="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Управление средствами аутентификации, в том числе хранение, выдача, инициализация, блокирование средств аутентификации и принятие мер в случае утраты и (или) компрометации средств аутентификации</a:t>
                      </a:r>
                      <a:endParaRPr lang="ru-RU" sz="1400" b="0" i="0" u="none" strike="noStrike" spc="150" baseline="0" dirty="0">
                        <a:solidFill>
                          <a:schemeClr val="tx2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4927" marR="4927" marT="49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spc="150" baseline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+</a:t>
                      </a:r>
                      <a:endParaRPr lang="en-US" sz="1400" b="0" i="0" u="none" strike="noStrike" spc="150" baseline="0">
                        <a:solidFill>
                          <a:schemeClr val="tx2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4927" marR="4927" marT="49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spc="150" baseline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+</a:t>
                      </a:r>
                      <a:endParaRPr lang="en-US" sz="1400" b="0" i="0" u="none" strike="noStrike" spc="150" baseline="0">
                        <a:solidFill>
                          <a:schemeClr val="tx2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4927" marR="4927" marT="49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spc="150" baseline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+</a:t>
                      </a:r>
                      <a:endParaRPr lang="en-US" sz="1400" b="0" i="0" u="none" strike="noStrike" spc="150" baseline="0">
                        <a:solidFill>
                          <a:schemeClr val="tx2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4927" marR="4927" marT="4927" marB="0" anchor="ctr"/>
                </a:tc>
              </a:tr>
              <a:tr h="4857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spc="150" baseline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ИАФ.5</a:t>
                      </a:r>
                      <a:endParaRPr lang="ru-RU" sz="1400" b="0" i="0" u="none" strike="noStrike" spc="150" baseline="0">
                        <a:solidFill>
                          <a:schemeClr val="tx2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4927" marR="4927" marT="49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spc="150" baseline="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Исключение отображения для пользователя действительного значения </a:t>
                      </a:r>
                      <a:r>
                        <a:rPr lang="ru-RU" sz="1400" u="none" strike="noStrike" spc="150" baseline="0" dirty="0" err="1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аутентификационной</a:t>
                      </a:r>
                      <a:r>
                        <a:rPr lang="ru-RU" sz="1400" u="none" strike="noStrike" spc="150" baseline="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 информации и (или) количества вводимых </a:t>
                      </a:r>
                      <a:r>
                        <a:rPr lang="ru-RU" sz="1400" u="none" strike="noStrike" spc="150" baseline="0" dirty="0" smtClean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символов</a:t>
                      </a:r>
                      <a:endParaRPr lang="ru-RU" sz="1400" b="0" i="0" u="none" strike="noStrike" spc="150" baseline="0" dirty="0">
                        <a:solidFill>
                          <a:schemeClr val="tx2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4927" marR="4927" marT="49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spc="150" baseline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+</a:t>
                      </a:r>
                      <a:endParaRPr lang="en-US" sz="1400" b="0" i="0" u="none" strike="noStrike" spc="150" baseline="0">
                        <a:solidFill>
                          <a:schemeClr val="tx2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4927" marR="4927" marT="49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spc="150" baseline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+</a:t>
                      </a:r>
                      <a:endParaRPr lang="en-US" sz="1400" b="0" i="0" u="none" strike="noStrike" spc="150" baseline="0">
                        <a:solidFill>
                          <a:schemeClr val="tx2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4927" marR="4927" marT="49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spc="150" baseline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+</a:t>
                      </a:r>
                      <a:endParaRPr lang="en-US" sz="1400" b="0" i="0" u="none" strike="noStrike" spc="150" baseline="0">
                        <a:solidFill>
                          <a:schemeClr val="tx2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4927" marR="4927" marT="4927" marB="0" anchor="ctr"/>
                </a:tc>
              </a:tr>
              <a:tr h="4857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spc="150" baseline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ИАФ.6</a:t>
                      </a:r>
                      <a:endParaRPr lang="ru-RU" sz="1400" b="0" i="0" u="none" strike="noStrike" spc="150" baseline="0">
                        <a:solidFill>
                          <a:schemeClr val="tx2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4927" marR="4927" marT="49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spc="150" baseline="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Идентификация и аутентификация пользователей, не являющихся работниками оператора (внешних пользователей)</a:t>
                      </a:r>
                      <a:endParaRPr lang="ru-RU" sz="1400" b="0" i="0" u="none" strike="noStrike" spc="150" baseline="0" dirty="0">
                        <a:solidFill>
                          <a:schemeClr val="tx2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4927" marR="4927" marT="49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spc="150" baseline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+</a:t>
                      </a:r>
                      <a:endParaRPr lang="en-US" sz="1400" b="0" i="0" u="none" strike="noStrike" spc="150" baseline="0">
                        <a:solidFill>
                          <a:schemeClr val="tx2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4927" marR="4927" marT="49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spc="150" baseline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+</a:t>
                      </a:r>
                      <a:endParaRPr lang="en-US" sz="1400" b="0" i="0" u="none" strike="noStrike" spc="150" baseline="0">
                        <a:solidFill>
                          <a:schemeClr val="tx2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4927" marR="4927" marT="49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spc="150" baseline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+</a:t>
                      </a:r>
                      <a:endParaRPr lang="en-US" sz="1400" b="0" i="0" u="none" strike="noStrike" spc="150" baseline="0">
                        <a:solidFill>
                          <a:schemeClr val="tx2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4927" marR="4927" marT="4927" marB="0" anchor="ctr"/>
                </a:tc>
              </a:tr>
              <a:tr h="8278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spc="150" baseline="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ИАФ.7</a:t>
                      </a:r>
                      <a:endParaRPr lang="ru-RU" sz="1400" b="0" i="0" u="none" strike="noStrike" spc="150" baseline="0" dirty="0">
                        <a:solidFill>
                          <a:schemeClr val="tx2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4927" marR="4927" marT="49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spc="150" baseline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Идентификация и аутентификация объектов файловой системы, запускаемых и исполняемых модулей, объектов систем управления базами данных, объектов, создаваемых прикладным и специальным программным обеспечением, иных объектов доступа </a:t>
                      </a:r>
                      <a:endParaRPr lang="ru-RU" sz="1400" b="0" i="0" u="none" strike="noStrike" spc="150" baseline="0">
                        <a:solidFill>
                          <a:schemeClr val="tx2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4927" marR="4927" marT="4927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spc="150" baseline="0" dirty="0">
                        <a:solidFill>
                          <a:schemeClr val="tx2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4927" marR="4927" marT="4927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spc="150" baseline="0" dirty="0">
                        <a:solidFill>
                          <a:schemeClr val="tx2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4927" marR="4927" marT="4927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spc="150" baseline="0" dirty="0">
                        <a:solidFill>
                          <a:schemeClr val="tx2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4927" marR="4927" marT="4927" marB="0" anchor="ctr"/>
                </a:tc>
              </a:tr>
            </a:tbl>
          </a:graphicData>
        </a:graphic>
      </p:graphicFrame>
      <p:sp>
        <p:nvSpPr>
          <p:cNvPr id="5" name="Заголовок 5"/>
          <p:cNvSpPr txBox="1">
            <a:spLocks/>
          </p:cNvSpPr>
          <p:nvPr/>
        </p:nvSpPr>
        <p:spPr>
          <a:xfrm>
            <a:off x="0" y="47625"/>
            <a:ext cx="8229600" cy="3991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5315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600" spc="200" dirty="0" smtClean="0">
                <a:solidFill>
                  <a:schemeClr val="bg2">
                    <a:lumMod val="75000"/>
                  </a:schemeClr>
                </a:solidFill>
                <a:latin typeface="Arial Narrow" panose="020B0606020202030204" pitchFamily="34" charset="0"/>
              </a:rPr>
              <a:t>ТРЕБОВАНИЯ РЕГУЛЯТОРОВ</a:t>
            </a:r>
            <a:endParaRPr lang="ru-RU" sz="2600" spc="200" dirty="0">
              <a:solidFill>
                <a:schemeClr val="bg2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114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FC1CA-3750-9F4D-ABCA-CADEFF9CC0E4}" type="slidenum">
              <a:rPr lang="en-US" smtClean="0"/>
              <a:pPr/>
              <a:t>9</a:t>
            </a:fld>
            <a:endParaRPr lang="en-US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6662746"/>
              </p:ext>
            </p:extLst>
          </p:nvPr>
        </p:nvGraphicFramePr>
        <p:xfrm>
          <a:off x="386747" y="647700"/>
          <a:ext cx="6852253" cy="4049943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603853"/>
                <a:gridCol w="5162550"/>
                <a:gridCol w="352425"/>
                <a:gridCol w="361950"/>
                <a:gridCol w="371475"/>
              </a:tblGrid>
              <a:tr h="311468"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spc="150" baseline="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УПД.1</a:t>
                      </a:r>
                      <a:endParaRPr lang="ru-RU" sz="1400" b="0" i="0" u="none" strike="noStrike" spc="150" baseline="0" dirty="0">
                        <a:solidFill>
                          <a:schemeClr val="tx2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5715" marR="5715" marT="571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spc="150" baseline="0" dirty="0" smtClean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Управление </a:t>
                      </a:r>
                      <a:r>
                        <a:rPr lang="ru-RU" sz="1400" u="none" strike="noStrike" spc="150" baseline="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(заведение, активация, блокирование и уничтожение) учетными записями пользователей, в том числе внешних пользователей</a:t>
                      </a:r>
                      <a:endParaRPr lang="ru-RU" sz="1400" b="0" i="0" u="none" strike="noStrike" spc="150" baseline="0" dirty="0">
                        <a:solidFill>
                          <a:schemeClr val="tx2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spc="150" baseline="0" dirty="0" smtClean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K3</a:t>
                      </a:r>
                      <a:endParaRPr lang="en-US" sz="1400" b="1" i="0" u="none" strike="noStrike" spc="150" baseline="0" dirty="0">
                        <a:solidFill>
                          <a:schemeClr val="tx2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spc="150" baseline="0" dirty="0" smtClean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K2</a:t>
                      </a:r>
                      <a:endParaRPr lang="en-US" sz="1400" b="1" i="0" u="none" strike="noStrike" spc="150" baseline="0" dirty="0">
                        <a:solidFill>
                          <a:schemeClr val="tx2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spc="150" baseline="0" dirty="0" smtClean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K1</a:t>
                      </a:r>
                      <a:endParaRPr lang="en-US" sz="1400" b="1" i="0" u="none" strike="noStrike" spc="150" baseline="0" dirty="0">
                        <a:solidFill>
                          <a:schemeClr val="tx2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5715" marR="5715" marT="5715" marB="0" anchor="ctr"/>
                </a:tc>
              </a:tr>
              <a:tr h="3076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spc="150" baseline="0" dirty="0" smtClean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+</a:t>
                      </a:r>
                    </a:p>
                    <a:p>
                      <a:pPr algn="ctr" fontAlgn="b"/>
                      <a:endParaRPr lang="en-US" sz="1400" b="0" i="0" u="none" strike="noStrike" spc="150" baseline="0" dirty="0">
                        <a:solidFill>
                          <a:schemeClr val="tx2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spc="150" baseline="0" dirty="0" smtClean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+</a:t>
                      </a:r>
                    </a:p>
                    <a:p>
                      <a:pPr algn="ctr" fontAlgn="b"/>
                      <a:endParaRPr lang="en-US" sz="1400" b="0" i="0" u="none" strike="noStrike" spc="150" baseline="0" dirty="0">
                        <a:solidFill>
                          <a:schemeClr val="tx2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spc="150" baseline="0" dirty="0" smtClean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+</a:t>
                      </a:r>
                    </a:p>
                    <a:p>
                      <a:pPr algn="ctr" fontAlgn="b"/>
                      <a:endParaRPr lang="en-US" sz="1400" b="0" i="0" u="none" strike="noStrike" spc="150" baseline="0" dirty="0">
                        <a:solidFill>
                          <a:schemeClr val="tx2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5715" marR="5715" marT="5715" marB="0" anchor="ctr"/>
                </a:tc>
              </a:tr>
              <a:tr h="33341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spc="150" baseline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РСБ.1</a:t>
                      </a:r>
                      <a:endParaRPr lang="ru-RU" sz="1400" b="0" i="0" u="none" strike="noStrike" spc="150" baseline="0">
                        <a:solidFill>
                          <a:schemeClr val="tx2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spc="150" baseline="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Определение событий безопасности, подлежащих регистрации, и сроков их хранения</a:t>
                      </a:r>
                      <a:endParaRPr lang="ru-RU" sz="1400" b="0" i="0" u="none" strike="noStrike" spc="150" baseline="0" dirty="0">
                        <a:solidFill>
                          <a:schemeClr val="tx2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spc="150" baseline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+</a:t>
                      </a:r>
                      <a:endParaRPr lang="en-US" sz="1400" b="0" i="0" u="none" strike="noStrike" spc="150" baseline="0">
                        <a:solidFill>
                          <a:schemeClr val="tx2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spc="150" baseline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+</a:t>
                      </a:r>
                      <a:endParaRPr lang="en-US" sz="1400" b="0" i="0" u="none" strike="noStrike" spc="150" baseline="0">
                        <a:solidFill>
                          <a:schemeClr val="tx2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spc="150" baseline="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+</a:t>
                      </a:r>
                      <a:endParaRPr lang="en-US" sz="1400" b="0" i="0" u="none" strike="noStrike" spc="150" baseline="0" dirty="0">
                        <a:solidFill>
                          <a:schemeClr val="tx2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5715" marR="5715" marT="5715" marB="0" anchor="ctr"/>
                </a:tc>
              </a:tr>
              <a:tr h="48772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spc="150" baseline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РСБ.2</a:t>
                      </a:r>
                      <a:endParaRPr lang="ru-RU" sz="1400" b="0" i="0" u="none" strike="noStrike" spc="150" baseline="0">
                        <a:solidFill>
                          <a:schemeClr val="tx2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spc="150" baseline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Определение состава и содержания информации о событиях безопасности, подлежащих регистрации</a:t>
                      </a:r>
                      <a:endParaRPr lang="ru-RU" sz="1400" b="0" i="0" u="none" strike="noStrike" spc="150" baseline="0">
                        <a:solidFill>
                          <a:schemeClr val="tx2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spc="150" baseline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+</a:t>
                      </a:r>
                      <a:endParaRPr lang="en-US" sz="1400" b="0" i="0" u="none" strike="noStrike" spc="150" baseline="0">
                        <a:solidFill>
                          <a:schemeClr val="tx2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spc="150" baseline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+</a:t>
                      </a:r>
                      <a:endParaRPr lang="en-US" sz="1400" b="0" i="0" u="none" strike="noStrike" spc="150" baseline="0">
                        <a:solidFill>
                          <a:schemeClr val="tx2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spc="150" baseline="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+</a:t>
                      </a:r>
                      <a:endParaRPr lang="en-US" sz="1400" b="0" i="0" u="none" strike="noStrike" spc="150" baseline="0" dirty="0">
                        <a:solidFill>
                          <a:schemeClr val="tx2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5715" marR="5715" marT="5715" marB="0" anchor="ctr"/>
                </a:tc>
              </a:tr>
              <a:tr h="4953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spc="150" baseline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РСБ.3</a:t>
                      </a:r>
                      <a:endParaRPr lang="ru-RU" sz="1400" b="0" i="0" u="none" strike="noStrike" spc="150" baseline="0">
                        <a:solidFill>
                          <a:schemeClr val="tx2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spc="150" baseline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Сбор, запись и хранение информации о событиях безопасности в течение установленного времени хранения</a:t>
                      </a:r>
                      <a:endParaRPr lang="ru-RU" sz="1400" b="0" i="0" u="none" strike="noStrike" spc="150" baseline="0">
                        <a:solidFill>
                          <a:schemeClr val="tx2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spc="150" baseline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+</a:t>
                      </a:r>
                      <a:endParaRPr lang="en-US" sz="1400" b="0" i="0" u="none" strike="noStrike" spc="150" baseline="0">
                        <a:solidFill>
                          <a:schemeClr val="tx2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spc="150" baseline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+</a:t>
                      </a:r>
                      <a:endParaRPr lang="en-US" sz="1400" b="0" i="0" u="none" strike="noStrike" spc="150" baseline="0">
                        <a:solidFill>
                          <a:schemeClr val="tx2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spc="150" baseline="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+</a:t>
                      </a:r>
                      <a:endParaRPr lang="en-US" sz="1400" b="0" i="0" u="none" strike="noStrike" spc="150" baseline="0" dirty="0">
                        <a:solidFill>
                          <a:schemeClr val="tx2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5715" marR="5715" marT="5715" marB="0" anchor="ctr"/>
                </a:tc>
              </a:tr>
              <a:tr h="5143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spc="150" baseline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РСБ.5</a:t>
                      </a:r>
                      <a:endParaRPr lang="ru-RU" sz="1400" b="0" i="0" u="none" strike="noStrike" spc="150" baseline="0">
                        <a:solidFill>
                          <a:schemeClr val="tx2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spc="150" baseline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Мониторинг (просмотр, анализ) результатов регистрации событий безопасности и реагирование на них</a:t>
                      </a:r>
                      <a:endParaRPr lang="ru-RU" sz="1400" b="0" i="0" u="none" strike="noStrike" spc="150" baseline="0">
                        <a:solidFill>
                          <a:schemeClr val="tx2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spc="150" baseline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+</a:t>
                      </a:r>
                      <a:endParaRPr lang="en-US" sz="1400" b="0" i="0" u="none" strike="noStrike" spc="150" baseline="0">
                        <a:solidFill>
                          <a:schemeClr val="tx2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spc="150" baseline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+</a:t>
                      </a:r>
                      <a:endParaRPr lang="en-US" sz="1400" b="0" i="0" u="none" strike="noStrike" spc="150" baseline="0">
                        <a:solidFill>
                          <a:schemeClr val="tx2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spc="150" baseline="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+</a:t>
                      </a:r>
                      <a:endParaRPr lang="en-US" sz="1400" b="0" i="0" u="none" strike="noStrike" spc="150" baseline="0" dirty="0">
                        <a:solidFill>
                          <a:schemeClr val="tx2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5715" marR="5715" marT="5715" marB="0" anchor="ctr"/>
                </a:tc>
              </a:tr>
              <a:tr h="59159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spc="150" baseline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РСБ.6</a:t>
                      </a:r>
                      <a:endParaRPr lang="ru-RU" sz="1400" b="0" i="0" u="none" strike="noStrike" spc="150" baseline="0">
                        <a:solidFill>
                          <a:schemeClr val="tx2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spc="150" baseline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Генерирование временных меток и (или) синхронизация системного времени в автоматизированной системе управления</a:t>
                      </a:r>
                      <a:endParaRPr lang="ru-RU" sz="1400" b="0" i="0" u="none" strike="noStrike" spc="150" baseline="0">
                        <a:solidFill>
                          <a:schemeClr val="tx2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spc="150" baseline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n-US" sz="1400" b="0" i="0" u="none" strike="noStrike" spc="150" baseline="0">
                        <a:solidFill>
                          <a:schemeClr val="tx2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spc="150" baseline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+</a:t>
                      </a:r>
                      <a:endParaRPr lang="en-US" sz="1400" b="0" i="0" u="none" strike="noStrike" spc="150" baseline="0">
                        <a:solidFill>
                          <a:schemeClr val="tx2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spc="150" baseline="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+</a:t>
                      </a:r>
                      <a:endParaRPr lang="en-US" sz="1400" b="0" i="0" u="none" strike="noStrike" spc="150" baseline="0" dirty="0">
                        <a:solidFill>
                          <a:schemeClr val="tx2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5715" marR="5715" marT="5715" marB="0" anchor="ctr"/>
                </a:tc>
              </a:tr>
              <a:tr h="25418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spc="150" baseline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РСБ.7</a:t>
                      </a:r>
                      <a:endParaRPr lang="ru-RU" sz="1400" b="0" i="0" u="none" strike="noStrike" spc="150" baseline="0">
                        <a:solidFill>
                          <a:schemeClr val="tx2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spc="150" baseline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Защита информации о событиях безопасности</a:t>
                      </a:r>
                      <a:endParaRPr lang="ru-RU" sz="1400" b="0" i="0" u="none" strike="noStrike" spc="150" baseline="0">
                        <a:solidFill>
                          <a:schemeClr val="tx2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spc="150" baseline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+</a:t>
                      </a:r>
                      <a:endParaRPr lang="en-US" sz="1400" b="0" i="0" u="none" strike="noStrike" spc="150" baseline="0">
                        <a:solidFill>
                          <a:schemeClr val="tx2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spc="150" baseline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+</a:t>
                      </a:r>
                      <a:endParaRPr lang="en-US" sz="1400" b="0" i="0" u="none" strike="noStrike" spc="150" baseline="0">
                        <a:solidFill>
                          <a:schemeClr val="tx2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spc="150" baseline="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+</a:t>
                      </a:r>
                      <a:endParaRPr lang="en-US" sz="1400" b="0" i="0" u="none" strike="noStrike" spc="150" baseline="0" dirty="0">
                        <a:solidFill>
                          <a:schemeClr val="tx2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5715" marR="5715" marT="5715" marB="0" anchor="ctr"/>
                </a:tc>
              </a:tr>
              <a:tr h="4762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spc="150" baseline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РСБ.8</a:t>
                      </a:r>
                      <a:endParaRPr lang="ru-RU" sz="1400" b="0" i="0" u="none" strike="noStrike" spc="150" baseline="0">
                        <a:solidFill>
                          <a:schemeClr val="tx2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spc="150" baseline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Обеспечение возможности просмотра и анализа информации о действиях отдельных пользователей</a:t>
                      </a:r>
                      <a:endParaRPr lang="ru-RU" sz="1400" b="0" i="0" u="none" strike="noStrike" spc="150" baseline="0">
                        <a:solidFill>
                          <a:schemeClr val="tx2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spc="150" baseline="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n-US" sz="1400" b="0" i="0" u="none" strike="noStrike" spc="150" baseline="0" dirty="0">
                        <a:solidFill>
                          <a:schemeClr val="tx2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spc="150" baseline="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n-US" sz="1400" b="0" i="0" u="none" strike="noStrike" spc="150" baseline="0" dirty="0">
                        <a:solidFill>
                          <a:schemeClr val="tx2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spc="150" baseline="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n-US" sz="1400" b="0" i="0" u="none" strike="noStrike" spc="150" baseline="0" dirty="0">
                        <a:solidFill>
                          <a:schemeClr val="tx2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5715" marR="5715" marT="5715" marB="0" anchor="ctr"/>
                </a:tc>
              </a:tr>
            </a:tbl>
          </a:graphicData>
        </a:graphic>
      </p:graphicFrame>
      <p:sp>
        <p:nvSpPr>
          <p:cNvPr id="7" name="Заголовок 5"/>
          <p:cNvSpPr txBox="1">
            <a:spLocks/>
          </p:cNvSpPr>
          <p:nvPr/>
        </p:nvSpPr>
        <p:spPr>
          <a:xfrm>
            <a:off x="0" y="47625"/>
            <a:ext cx="8229600" cy="3991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5315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600" spc="200" dirty="0" smtClean="0">
                <a:solidFill>
                  <a:schemeClr val="bg2">
                    <a:lumMod val="75000"/>
                  </a:schemeClr>
                </a:solidFill>
                <a:latin typeface="Arial Narrow" panose="020B0606020202030204" pitchFamily="34" charset="0"/>
              </a:rPr>
              <a:t>ТРЕБОВАНИЯ РЕГУЛЯТОРОВ</a:t>
            </a:r>
            <a:endParaRPr lang="ru-RU" sz="2600" spc="200" dirty="0">
              <a:solidFill>
                <a:schemeClr val="bg2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3158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NTB">
      <a:dk1>
        <a:sysClr val="windowText" lastClr="000000"/>
      </a:dk1>
      <a:lt1>
        <a:sysClr val="window" lastClr="FFFFFF"/>
      </a:lt1>
      <a:dk2>
        <a:srgbClr val="053158"/>
      </a:dk2>
      <a:lt2>
        <a:srgbClr val="F3C266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1854</TotalTime>
  <Words>1962</Words>
  <Application>Microsoft Office PowerPoint</Application>
  <PresentationFormat>Экран (16:9)</PresentationFormat>
  <Paragraphs>311</Paragraphs>
  <Slides>31</Slides>
  <Notes>4</Notes>
  <HiddenSlides>1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41" baseType="lpstr">
      <vt:lpstr>Arial</vt:lpstr>
      <vt:lpstr>Arial Narrow</vt:lpstr>
      <vt:lpstr>Calibri</vt:lpstr>
      <vt:lpstr>Courier New</vt:lpstr>
      <vt:lpstr>Franklin Gothic Book</vt:lpstr>
      <vt:lpstr>Franklin Gothic Medium</vt:lpstr>
      <vt:lpstr>Georgia</vt:lpstr>
      <vt:lpstr>MS PGothic</vt:lpstr>
      <vt:lpstr>Wingdings</vt:lpstr>
      <vt:lpstr>Office Theme</vt:lpstr>
      <vt:lpstr>ПРОБЛЕМЫ КОНТРОЛЯ ПРИВИЛЕГИРОВАННЫХ ПОЛЬЗОВАТЕЛЕЙ  И ИХ РЕШЕНИЕ</vt:lpstr>
      <vt:lpstr>Презентация PowerPoint</vt:lpstr>
      <vt:lpstr>Презентация PowerPoint</vt:lpstr>
      <vt:lpstr>Что на самом деле?</vt:lpstr>
      <vt:lpstr>АРТ АТАКИ</vt:lpstr>
      <vt:lpstr>Презентация PowerPoint</vt:lpstr>
      <vt:lpstr>Презентация PowerPoint</vt:lpstr>
      <vt:lpstr>Презентация PowerPoint</vt:lpstr>
      <vt:lpstr>Презентация PowerPoint</vt:lpstr>
      <vt:lpstr>PRIVELEGED USER – КТО ОН?</vt:lpstr>
      <vt:lpstr>ПРОБЛЕМА</vt:lpstr>
      <vt:lpstr>ПРОБЛЕМА            Налажен регулярный контроль</vt:lpstr>
      <vt:lpstr>Административный доступ – немногие решения  </vt:lpstr>
      <vt:lpstr>SSH ИСПОЛЬЗУЮТ ДЛЯ МНОГИХ ВИДОВ ДЕЯТЕЛЬНОСТИ </vt:lpstr>
      <vt:lpstr>БОЛЬШОЙ БАНК – БОЛЬШИЕ ПРОБЛЕМЫ </vt:lpstr>
      <vt:lpstr>Соответствие есть – безопасности нет </vt:lpstr>
      <vt:lpstr>РЕШЕНИЕ</vt:lpstr>
      <vt:lpstr>Презентация PowerPoint</vt:lpstr>
      <vt:lpstr>SafeInspect - полнофункциональная платформа для контроля привилегированных учетных записей в ИС – как классических, так и облачных.</vt:lpstr>
      <vt:lpstr>ПРЕИМУЩЕСТВА</vt:lpstr>
      <vt:lpstr>ПРЕИМУЩЕСТВА</vt:lpstr>
      <vt:lpstr>ПРЕИМУЩЕСТВА</vt:lpstr>
      <vt:lpstr>ИНТЕГРАЦИЯ</vt:lpstr>
      <vt:lpstr>ДОСТУП К КРИТИЧЕСКИМ РЕСУРСАМ</vt:lpstr>
      <vt:lpstr>ИНТЕГРАЦИЯ С ДРУГИМИ СИСТЕМАМИ</vt:lpstr>
      <vt:lpstr>Презентация PowerPoint</vt:lpstr>
      <vt:lpstr>Презентация PowerPoint</vt:lpstr>
      <vt:lpstr>Решение проблемы управления привилегированными пользователями</vt:lpstr>
      <vt:lpstr>Результат</vt:lpstr>
      <vt:lpstr>Презентация PowerPoint</vt:lpstr>
      <vt:lpstr>СПАСИБО ЗА ВНИМАНИЕ!</vt:lpstr>
    </vt:vector>
  </TitlesOfParts>
  <Company>Asset Formation Group LLC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Petr Golitsyn</dc:creator>
  <cp:lastModifiedBy>XPS</cp:lastModifiedBy>
  <cp:revision>104</cp:revision>
  <dcterms:created xsi:type="dcterms:W3CDTF">2016-01-24T19:31:27Z</dcterms:created>
  <dcterms:modified xsi:type="dcterms:W3CDTF">2016-02-04T11:54:27Z</dcterms:modified>
</cp:coreProperties>
</file>