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4"/>
  </p:sldMasterIdLst>
  <p:notesMasterIdLst>
    <p:notesMasterId r:id="rId16"/>
  </p:notesMasterIdLst>
  <p:sldIdLst>
    <p:sldId id="325" r:id="rId5"/>
    <p:sldId id="345" r:id="rId6"/>
    <p:sldId id="346" r:id="rId7"/>
    <p:sldId id="341" r:id="rId8"/>
    <p:sldId id="302" r:id="rId9"/>
    <p:sldId id="343" r:id="rId10"/>
    <p:sldId id="298" r:id="rId11"/>
    <p:sldId id="306" r:id="rId12"/>
    <p:sldId id="347" r:id="rId13"/>
    <p:sldId id="348" r:id="rId14"/>
    <p:sldId id="3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226" autoAdjust="0"/>
  </p:normalViewPr>
  <p:slideViewPr>
    <p:cSldViewPr snapToGrid="0">
      <p:cViewPr varScale="1">
        <p:scale>
          <a:sx n="68" d="100"/>
          <a:sy n="68" d="100"/>
        </p:scale>
        <p:origin x="504"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54315-48AC-4FB5-AE4B-FDAD108C54EF}" type="datetimeFigureOut">
              <a:rPr lang="en-US" smtClean="0"/>
              <a:t>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64B1D-909D-4F0B-8ADB-68DB50AD323F}" type="slidenum">
              <a:rPr lang="en-US" smtClean="0"/>
              <a:t>‹#›</a:t>
            </a:fld>
            <a:endParaRPr lang="en-US"/>
          </a:p>
        </p:txBody>
      </p:sp>
    </p:spTree>
    <p:extLst>
      <p:ext uri="{BB962C8B-B14F-4D97-AF65-F5344CB8AC3E}">
        <p14:creationId xmlns:p14="http://schemas.microsoft.com/office/powerpoint/2010/main" val="334255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1218909"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1218909" rtl="0" eaLnBrk="1" fontAlgn="auto" latinLnBrk="0" hangingPunct="1">
              <a:lnSpc>
                <a:spcPct val="100000"/>
              </a:lnSpc>
              <a:spcBef>
                <a:spcPts val="0"/>
              </a:spcBef>
              <a:spcAft>
                <a:spcPts val="0"/>
              </a:spcAft>
              <a:buClrTx/>
              <a:buSzTx/>
              <a:buFontTx/>
              <a:buNone/>
              <a:tabLst/>
              <a:defRPr/>
            </a:pPr>
            <a:fld id="{23A5C127-CB05-47B6-8D1E-7BC74A68F508}" type="datetime8">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09" rtl="0" eaLnBrk="1" fontAlgn="auto" latinLnBrk="0" hangingPunct="1">
                <a:lnSpc>
                  <a:spcPct val="100000"/>
                </a:lnSpc>
                <a:spcBef>
                  <a:spcPts val="0"/>
                </a:spcBef>
                <a:spcAft>
                  <a:spcPts val="0"/>
                </a:spcAft>
                <a:buClrTx/>
                <a:buSzTx/>
                <a:buFontTx/>
                <a:buNone/>
                <a:tabLst/>
                <a:defRPr/>
              </a:pPr>
              <a:t>2/3/2016 3:49 PM</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1218909"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09"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249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09"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AD64B1D-909D-4F0B-8ADB-68DB50AD323F}" type="slidenum">
              <a:rPr lang="en-US" smtClean="0"/>
              <a:t>10</a:t>
            </a:fld>
            <a:endParaRPr lang="en-US"/>
          </a:p>
        </p:txBody>
      </p:sp>
    </p:spTree>
    <p:extLst>
      <p:ext uri="{BB962C8B-B14F-4D97-AF65-F5344CB8AC3E}">
        <p14:creationId xmlns:p14="http://schemas.microsoft.com/office/powerpoint/2010/main" val="305718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pPr marL="0" marR="0" lvl="0" indent="0" algn="l" defTabSz="1218909"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MGX FY11</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1218909" rtl="0" eaLnBrk="1" fontAlgn="auto" latinLnBrk="0" hangingPunct="1">
              <a:lnSpc>
                <a:spcPct val="100000"/>
              </a:lnSpc>
              <a:spcBef>
                <a:spcPts val="0"/>
              </a:spcBef>
              <a:spcAft>
                <a:spcPts val="0"/>
              </a:spcAft>
              <a:buClrTx/>
              <a:buSzTx/>
              <a:buFontTx/>
              <a:buNone/>
              <a:tabLst/>
              <a:defRPr/>
            </a:pPr>
            <a:fld id="{1589D0B9-DE52-425B-82B9-E3C3C983856A}" type="datetime1">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09" rtl="0" eaLnBrk="1" fontAlgn="auto" latinLnBrk="0" hangingPunct="1">
                <a:lnSpc>
                  <a:spcPct val="100000"/>
                </a:lnSpc>
                <a:spcBef>
                  <a:spcPts val="0"/>
                </a:spcBef>
                <a:spcAft>
                  <a:spcPts val="0"/>
                </a:spcAft>
                <a:buClrTx/>
                <a:buSzTx/>
                <a:buFontTx/>
                <a:buNone/>
                <a:tabLst/>
                <a:defRPr/>
              </a:pPr>
              <a:t>2/3/2016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1218909"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Segoe UI" pitchFamily="34" charset="0"/>
                <a:ea typeface="+mn-ea"/>
                <a:cs typeface="+mn-cs"/>
              </a:rPr>
              <a:t>© 2010 Microsoft Corporation. All rights reserved. Microsoft, Windows, Windows Vista and other product names are or may be registered trademarks and/or trademarks in the U.S. and/or other countries.</a:t>
            </a:r>
          </a:p>
          <a:p>
            <a:pPr marL="0" marR="0" lvl="0" indent="0" algn="l" defTabSz="1218909"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Segoe UI"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1300" b="0" i="0" u="none" strike="noStrike" kern="1200" cap="none" spc="0" normalizeH="0" baseline="0" noProof="0" dirty="0" smtClean="0">
                <a:ln>
                  <a:noFill/>
                </a:ln>
                <a:solidFill>
                  <a:srgbClr val="000000"/>
                </a:solidFill>
                <a:effectLst/>
                <a:uLnTx/>
                <a:uFillTx/>
                <a:latin typeface="Segoe UI" pitchFamily="34" charset="0"/>
                <a:ea typeface="+mn-ea"/>
                <a:cs typeface="+mn-cs"/>
              </a:rPr>
            </a:br>
            <a:r>
              <a:rPr kumimoji="0" lang="en-US" sz="1300" b="0" i="0" u="none" strike="noStrike" kern="1200" cap="none" spc="0" normalizeH="0" baseline="0" noProof="0" dirty="0" smtClean="0">
                <a:ln>
                  <a:noFill/>
                </a:ln>
                <a:solidFill>
                  <a:srgbClr val="000000"/>
                </a:solidFill>
                <a:effectLst/>
                <a:uLnTx/>
                <a:uFillTx/>
                <a:latin typeface="Segoe UI" pitchFamily="34" charset="0"/>
                <a:ea typeface="+mn-ea"/>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marL="0" marR="0" lvl="0" indent="0" algn="r" defTabSz="1218909"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09"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58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09"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AD64B1D-909D-4F0B-8ADB-68DB50AD323F}" type="slidenum">
              <a:rPr lang="en-US" smtClean="0"/>
              <a:t>2</a:t>
            </a:fld>
            <a:endParaRPr lang="en-US"/>
          </a:p>
        </p:txBody>
      </p:sp>
    </p:spTree>
    <p:extLst>
      <p:ext uri="{BB962C8B-B14F-4D97-AF65-F5344CB8AC3E}">
        <p14:creationId xmlns:p14="http://schemas.microsoft.com/office/powerpoint/2010/main" val="392148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09"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AD64B1D-909D-4F0B-8ADB-68DB50AD323F}" type="slidenum">
              <a:rPr lang="en-US" smtClean="0"/>
              <a:t>3</a:t>
            </a:fld>
            <a:endParaRPr lang="en-US"/>
          </a:p>
        </p:txBody>
      </p:sp>
    </p:spTree>
    <p:extLst>
      <p:ext uri="{BB962C8B-B14F-4D97-AF65-F5344CB8AC3E}">
        <p14:creationId xmlns:p14="http://schemas.microsoft.com/office/powerpoint/2010/main" val="71130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BFCB6-D7B2-41B1-B197-6089E24CC6E0}" type="slidenum">
              <a:rPr lang="en-US" smtClean="0"/>
              <a:t>4</a:t>
            </a:fld>
            <a:endParaRPr lang="en-US"/>
          </a:p>
        </p:txBody>
      </p:sp>
    </p:spTree>
    <p:extLst>
      <p:ext uri="{BB962C8B-B14F-4D97-AF65-F5344CB8AC3E}">
        <p14:creationId xmlns:p14="http://schemas.microsoft.com/office/powerpoint/2010/main" val="68838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85DB4021-A42C-468E-AB65-2B3BBAFC62B3}" type="datetime1">
              <a:rPr lang="en-US" smtClean="0">
                <a:solidFill>
                  <a:prstClr val="black"/>
                </a:solidFill>
              </a:rPr>
              <a:pPr/>
              <a:t>2/3/2016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7024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endParaRPr lang="en-US" sz="900" kern="1200" baseline="0" dirty="0" smtClean="0">
              <a:solidFill>
                <a:schemeClr val="tx1"/>
              </a:solidFill>
              <a:effectLst/>
              <a:latin typeface="Segoe UI Light" pitchFamily="34" charset="0"/>
              <a:ea typeface="+mn-ea"/>
              <a:cs typeface="+mn-cs"/>
            </a:endParaRPr>
          </a:p>
        </p:txBody>
      </p:sp>
      <p:sp>
        <p:nvSpPr>
          <p:cNvPr id="4" name="Footer Placeholder 3"/>
          <p:cNvSpPr>
            <a:spLocks noGrp="1"/>
          </p:cNvSpPr>
          <p:nvPr>
            <p:ph type="ftr" sz="quarter" idx="10"/>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2/3/2016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650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US CIO Summit – Fall 2010</a:t>
            </a:r>
            <a:endParaRPr lang="en-US" dirty="0">
              <a:solidFill>
                <a:prstClr val="black"/>
              </a:solidFill>
            </a:endParaRPr>
          </a:p>
        </p:txBody>
      </p:sp>
      <p:sp>
        <p:nvSpPr>
          <p:cNvPr id="5" name="Date Placeholder 4"/>
          <p:cNvSpPr>
            <a:spLocks noGrp="1"/>
          </p:cNvSpPr>
          <p:nvPr>
            <p:ph type="dt" idx="11"/>
          </p:nvPr>
        </p:nvSpPr>
        <p:spPr/>
        <p:txBody>
          <a:bodyPr/>
          <a:lstStyle/>
          <a:p>
            <a:fld id="{8FDC9A10-F24D-4BCD-ABA8-ABA889FBD134}" type="datetime1">
              <a:rPr lang="en-US" smtClean="0">
                <a:solidFill>
                  <a:prstClr val="black"/>
                </a:solidFill>
              </a:rPr>
              <a:pPr/>
              <a:t>2/3/2016</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413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MGX FY11</a:t>
            </a:r>
            <a:endParaRPr lang="en-US" dirty="0">
              <a:solidFill>
                <a:prstClr val="black"/>
              </a:solidFill>
            </a:endParaRPr>
          </a:p>
        </p:txBody>
      </p:sp>
      <p:sp>
        <p:nvSpPr>
          <p:cNvPr id="5" name="Date Placeholder 4"/>
          <p:cNvSpPr>
            <a:spLocks noGrp="1"/>
          </p:cNvSpPr>
          <p:nvPr>
            <p:ph type="dt" idx="11"/>
          </p:nvPr>
        </p:nvSpPr>
        <p:spPr/>
        <p:txBody>
          <a:bodyPr/>
          <a:lstStyle/>
          <a:p>
            <a:fld id="{01AC7DCB-B903-4EF3-A0F1-F38E491EFE32}" type="datetime1">
              <a:rPr lang="en-US" smtClean="0">
                <a:solidFill>
                  <a:prstClr val="black"/>
                </a:solidFill>
              </a:rPr>
              <a:pPr/>
              <a:t>2/3/2016</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61571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09"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AD64B1D-909D-4F0B-8ADB-68DB50AD323F}" type="slidenum">
              <a:rPr lang="en-US" smtClean="0"/>
              <a:t>9</a:t>
            </a:fld>
            <a:endParaRPr lang="en-US"/>
          </a:p>
        </p:txBody>
      </p:sp>
    </p:spTree>
    <p:extLst>
      <p:ext uri="{BB962C8B-B14F-4D97-AF65-F5344CB8AC3E}">
        <p14:creationId xmlns:p14="http://schemas.microsoft.com/office/powerpoint/2010/main" val="429006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19792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6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097556" y="0"/>
            <a:ext cx="6094444" cy="6856100"/>
          </a:xfrm>
          <a:blipFill>
            <a:blip r:embed="rId2" cstate="screen">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155762372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4944215"/>
      </p:ext>
    </p:extLst>
  </p:cSld>
  <p:clrMap bg1="dk1" tx1="lt1" bg2="dk2" tx2="lt2" accent1="accent1" accent2="accent2" accent3="accent3" accent4="accent4" accent5="accent5" accent6="accent6" hlink="hlink" folHlink="folHlink"/>
  <p:sldLayoutIdLst>
    <p:sldLayoutId id="2147484334" r:id="rId1"/>
    <p:sldLayoutId id="2147484338" r:id="rId2"/>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agolov@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1.png"/><Relationship Id="rId3" Type="http://schemas.openxmlformats.org/officeDocument/2006/relationships/image" Target="../media/image10.png"/><Relationship Id="rId21"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24" Type="http://schemas.microsoft.com/office/2007/relationships/hdphoto" Target="../media/hdphoto2.wdp"/><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29.png"/><Relationship Id="rId28" Type="http://schemas.openxmlformats.org/officeDocument/2006/relationships/image" Target="../media/image33.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8.png"/><Relationship Id="rId27" Type="http://schemas.openxmlformats.org/officeDocument/2006/relationships/image" Target="../media/image3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43" y="566119"/>
            <a:ext cx="5377147" cy="4173450"/>
          </a:xfrm>
        </p:spPr>
        <p:txBody>
          <a:bodyPr/>
          <a:lstStyle/>
          <a:p>
            <a:r>
              <a:rPr lang="ru-RU" sz="4800" dirty="0" smtClean="0"/>
              <a:t>Предотвращение кражи учетных записей и других актуальных угроз в корпоративных инфраструктурах</a:t>
            </a:r>
            <a:endParaRPr lang="en-US" sz="4800" dirty="0"/>
          </a:p>
        </p:txBody>
      </p:sp>
      <p:sp>
        <p:nvSpPr>
          <p:cNvPr id="3" name="Rectangle 2"/>
          <p:cNvSpPr/>
          <p:nvPr/>
        </p:nvSpPr>
        <p:spPr>
          <a:xfrm>
            <a:off x="767821" y="4739569"/>
            <a:ext cx="8551079" cy="1754326"/>
          </a:xfrm>
          <a:prstGeom prst="rect">
            <a:avLst/>
          </a:prstGeom>
        </p:spPr>
        <p:txBody>
          <a:bodyPr wrap="square">
            <a:spAutoFit/>
          </a:bodyPr>
          <a:lstStyle/>
          <a:p>
            <a:pPr defTabSz="1218909"/>
            <a:r>
              <a:rPr lang="ru-RU" sz="2000" dirty="0" smtClean="0">
                <a:solidFill>
                  <a:srgbClr val="FFFFFF"/>
                </a:solidFill>
                <a:latin typeface="Segoe UI"/>
              </a:rPr>
              <a:t>04</a:t>
            </a:r>
            <a:r>
              <a:rPr lang="en-US" sz="2000" dirty="0" smtClean="0">
                <a:solidFill>
                  <a:srgbClr val="FFFFFF"/>
                </a:solidFill>
                <a:latin typeface="Segoe UI"/>
              </a:rPr>
              <a:t>.0</a:t>
            </a:r>
            <a:r>
              <a:rPr lang="ru-RU" sz="2000" dirty="0" smtClean="0">
                <a:solidFill>
                  <a:srgbClr val="FFFFFF"/>
                </a:solidFill>
                <a:latin typeface="Segoe UI"/>
              </a:rPr>
              <a:t>2</a:t>
            </a:r>
            <a:r>
              <a:rPr lang="en-US" sz="2000" dirty="0" smtClean="0">
                <a:solidFill>
                  <a:srgbClr val="FFFFFF"/>
                </a:solidFill>
                <a:latin typeface="Segoe UI"/>
              </a:rPr>
              <a:t>.201</a:t>
            </a:r>
            <a:r>
              <a:rPr lang="ru-RU" sz="2000" dirty="0" smtClean="0">
                <a:solidFill>
                  <a:srgbClr val="FFFFFF"/>
                </a:solidFill>
                <a:latin typeface="Segoe UI"/>
              </a:rPr>
              <a:t>6</a:t>
            </a:r>
            <a:endParaRPr lang="en-US" sz="2000" dirty="0">
              <a:solidFill>
                <a:srgbClr val="FFFFFF"/>
              </a:solidFill>
              <a:latin typeface="Segoe UI"/>
            </a:endParaRPr>
          </a:p>
          <a:p>
            <a:pPr defTabSz="1218909"/>
            <a:endParaRPr lang="ru-RU" sz="2400" dirty="0">
              <a:solidFill>
                <a:srgbClr val="FFFFFF"/>
              </a:solidFill>
              <a:latin typeface="Segoe UI"/>
            </a:endParaRPr>
          </a:p>
          <a:p>
            <a:pPr defTabSz="1218909"/>
            <a:r>
              <a:rPr lang="ru-RU" sz="2400" dirty="0"/>
              <a:t>Алексей Голов</a:t>
            </a:r>
            <a:endParaRPr lang="en-US" sz="2400" dirty="0">
              <a:solidFill>
                <a:srgbClr val="FFFFFF"/>
              </a:solidFill>
              <a:latin typeface="Segoe UI"/>
            </a:endParaRPr>
          </a:p>
          <a:p>
            <a:pPr defTabSz="1218909"/>
            <a:r>
              <a:rPr lang="ru-RU" dirty="0">
                <a:solidFill>
                  <a:srgbClr val="FFFFFF"/>
                </a:solidFill>
              </a:rPr>
              <a:t>Руководитель </a:t>
            </a:r>
            <a:r>
              <a:rPr lang="ru-RU" dirty="0" smtClean="0">
                <a:solidFill>
                  <a:srgbClr val="FFFFFF"/>
                </a:solidFill>
              </a:rPr>
              <a:t>подразделения </a:t>
            </a:r>
            <a:r>
              <a:rPr lang="ru-RU" dirty="0">
                <a:solidFill>
                  <a:srgbClr val="FFFFFF"/>
                </a:solidFill>
              </a:rPr>
              <a:t>инженеров Премьер поддержки Майкрософт по Центральной и Восточной Европе.</a:t>
            </a:r>
            <a:endParaRPr lang="ru-RU" dirty="0" smtClean="0">
              <a:solidFill>
                <a:srgbClr val="FFFFFF"/>
              </a:solidFill>
              <a:latin typeface="Segoe UI"/>
            </a:endParaRPr>
          </a:p>
        </p:txBody>
      </p:sp>
      <p:pic>
        <p:nvPicPr>
          <p:cNvPr id="4" name="Picture 3"/>
          <p:cNvPicPr>
            <a:picLocks noChangeAspect="1"/>
          </p:cNvPicPr>
          <p:nvPr/>
        </p:nvPicPr>
        <p:blipFill>
          <a:blip r:embed="rId3"/>
          <a:stretch>
            <a:fillRect/>
          </a:stretch>
        </p:blipFill>
        <p:spPr>
          <a:xfrm>
            <a:off x="7226968" y="763303"/>
            <a:ext cx="4445055" cy="2981690"/>
          </a:xfrm>
          <a:prstGeom prst="rect">
            <a:avLst/>
          </a:prstGeom>
        </p:spPr>
      </p:pic>
    </p:spTree>
    <p:extLst>
      <p:ext uri="{BB962C8B-B14F-4D97-AF65-F5344CB8AC3E}">
        <p14:creationId xmlns:p14="http://schemas.microsoft.com/office/powerpoint/2010/main" val="20155280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126"/>
            <a:r>
              <a:rPr lang="ru-RU" sz="5400" dirty="0" smtClean="0"/>
              <a:t>Какую помощь может оказать Майкрософт</a:t>
            </a:r>
            <a:endParaRPr lang="en-US" sz="5400" dirty="0"/>
          </a:p>
        </p:txBody>
      </p:sp>
      <p:sp>
        <p:nvSpPr>
          <p:cNvPr id="4" name="Rectangle 3"/>
          <p:cNvSpPr/>
          <p:nvPr/>
        </p:nvSpPr>
        <p:spPr>
          <a:xfrm>
            <a:off x="698898" y="2607097"/>
            <a:ext cx="10796524" cy="2800767"/>
          </a:xfrm>
          <a:prstGeom prst="rect">
            <a:avLst/>
          </a:prstGeom>
        </p:spPr>
        <p:txBody>
          <a:bodyPr wrap="square">
            <a:spAutoFit/>
          </a:bodyPr>
          <a:lstStyle/>
          <a:p>
            <a:pPr marL="285664" indent="-285664" defTabSz="914126">
              <a:buFont typeface="Arial" panose="020B0604020202020204" pitchFamily="34" charset="0"/>
              <a:buChar char="•"/>
            </a:pPr>
            <a:r>
              <a:rPr lang="ru-RU" sz="4000" dirty="0" smtClean="0"/>
              <a:t>Помощь в миграции</a:t>
            </a:r>
          </a:p>
          <a:p>
            <a:pPr marL="1200064" lvl="2" indent="-285664" defTabSz="914126">
              <a:buFont typeface="Arial" panose="020B0604020202020204" pitchFamily="34" charset="0"/>
              <a:buChar char="•"/>
            </a:pPr>
            <a:r>
              <a:rPr lang="ru-RU" sz="3200" dirty="0"/>
              <a:t>М</a:t>
            </a:r>
            <a:r>
              <a:rPr lang="ru-RU" sz="3200" dirty="0" smtClean="0"/>
              <a:t>играция с </a:t>
            </a:r>
            <a:r>
              <a:rPr lang="en-US" sz="3200" dirty="0" smtClean="0"/>
              <a:t>Windows XP</a:t>
            </a:r>
          </a:p>
          <a:p>
            <a:pPr marL="1200064" lvl="2" indent="-285664" defTabSz="914126">
              <a:buFont typeface="Arial" panose="020B0604020202020204" pitchFamily="34" charset="0"/>
              <a:buChar char="•"/>
            </a:pPr>
            <a:r>
              <a:rPr lang="ru-RU" sz="3200" dirty="0" smtClean="0"/>
              <a:t>Переход на </a:t>
            </a:r>
            <a:r>
              <a:rPr lang="en-US" sz="3200" dirty="0" smtClean="0"/>
              <a:t>Internet Explorer 11</a:t>
            </a:r>
          </a:p>
          <a:p>
            <a:pPr marL="1200064" lvl="2" indent="-285664" defTabSz="914126">
              <a:buFont typeface="Arial" panose="020B0604020202020204" pitchFamily="34" charset="0"/>
              <a:buChar char="•"/>
            </a:pPr>
            <a:r>
              <a:rPr lang="ru-RU" sz="3200" dirty="0" smtClean="0"/>
              <a:t>Отказ от </a:t>
            </a:r>
            <a:r>
              <a:rPr lang="en-US" sz="3200" dirty="0" smtClean="0"/>
              <a:t>SHA1</a:t>
            </a:r>
            <a:r>
              <a:rPr lang="ru-RU" sz="3200" dirty="0" smtClean="0"/>
              <a:t> </a:t>
            </a:r>
            <a:r>
              <a:rPr lang="en-US" sz="3200" dirty="0" smtClean="0"/>
              <a:t>(</a:t>
            </a:r>
            <a:r>
              <a:rPr lang="ru-RU" sz="3200" dirty="0" smtClean="0"/>
              <a:t>функция хеширования</a:t>
            </a:r>
            <a:r>
              <a:rPr lang="en-US" sz="3200" dirty="0" smtClean="0"/>
              <a:t>)</a:t>
            </a:r>
            <a:endParaRPr lang="ru-RU" sz="3200" dirty="0" smtClean="0"/>
          </a:p>
          <a:p>
            <a:pPr marL="285664" indent="-285664" defTabSz="914126">
              <a:buFont typeface="Arial" panose="020B0604020202020204" pitchFamily="34" charset="0"/>
              <a:buChar char="•"/>
            </a:pPr>
            <a:r>
              <a:rPr lang="ru-RU" sz="4000" dirty="0" smtClean="0"/>
              <a:t>Анализ кода </a:t>
            </a:r>
            <a:endParaRPr lang="ru-RU" sz="4000" dirty="0"/>
          </a:p>
        </p:txBody>
      </p:sp>
    </p:spTree>
    <p:extLst>
      <p:ext uri="{BB962C8B-B14F-4D97-AF65-F5344CB8AC3E}">
        <p14:creationId xmlns:p14="http://schemas.microsoft.com/office/powerpoint/2010/main" val="29666090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40936" y="1179096"/>
            <a:ext cx="9629172" cy="366626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94" fontAlgn="base">
              <a:spcBef>
                <a:spcPct val="0"/>
              </a:spcBef>
              <a:spcAft>
                <a:spcPct val="0"/>
              </a:spcAft>
            </a:pPr>
            <a:endParaRPr lang="en-US" sz="3199" dirty="0">
              <a:gradFill>
                <a:gsLst>
                  <a:gs pos="0">
                    <a:srgbClr val="000000"/>
                  </a:gs>
                  <a:gs pos="100000">
                    <a:srgbClr val="000000"/>
                  </a:gs>
                </a:gsLst>
                <a:lin ang="5400000" scaled="0"/>
              </a:gradFill>
              <a:latin typeface="Segoe UI"/>
            </a:endParaRPr>
          </a:p>
        </p:txBody>
      </p:sp>
      <p:sp>
        <p:nvSpPr>
          <p:cNvPr id="2" name="Title 1"/>
          <p:cNvSpPr>
            <a:spLocks noGrp="1"/>
          </p:cNvSpPr>
          <p:nvPr>
            <p:ph type="title"/>
          </p:nvPr>
        </p:nvSpPr>
        <p:spPr>
          <a:xfrm>
            <a:off x="418528" y="1422984"/>
            <a:ext cx="9073987" cy="886140"/>
          </a:xfrm>
        </p:spPr>
        <p:txBody>
          <a:bodyPr/>
          <a:lstStyle/>
          <a:p>
            <a:pPr defTabSz="1218909"/>
            <a:r>
              <a:rPr lang="ru-RU" sz="6398" b="1" dirty="0" smtClean="0">
                <a:solidFill>
                  <a:schemeClr val="tx1"/>
                </a:solidFill>
              </a:rPr>
              <a:t>Вопросы</a:t>
            </a:r>
            <a:r>
              <a:rPr lang="en-US" sz="6398" b="1" dirty="0" smtClean="0">
                <a:solidFill>
                  <a:schemeClr val="tx1"/>
                </a:solidFill>
              </a:rPr>
              <a:t/>
            </a:r>
            <a:br>
              <a:rPr lang="en-US" sz="6398" b="1" dirty="0" smtClean="0">
                <a:solidFill>
                  <a:schemeClr val="tx1"/>
                </a:solidFill>
              </a:rPr>
            </a:br>
            <a:r>
              <a:rPr lang="ru-RU" sz="6398" b="1" dirty="0" smtClean="0">
                <a:solidFill>
                  <a:schemeClr val="tx1"/>
                </a:solidFill>
              </a:rPr>
              <a:t/>
            </a:r>
            <a:br>
              <a:rPr lang="ru-RU" sz="6398" b="1" dirty="0" smtClean="0">
                <a:solidFill>
                  <a:schemeClr val="tx1"/>
                </a:solidFill>
              </a:rPr>
            </a:br>
            <a:r>
              <a:rPr lang="en-US" sz="2800" b="1" dirty="0" smtClean="0">
                <a:solidFill>
                  <a:schemeClr val="tx1"/>
                </a:solidFill>
                <a:hlinkClick r:id="rId3"/>
              </a:rPr>
              <a:t>agolov@microsoft.com</a:t>
            </a:r>
            <a:r>
              <a:rPr lang="ru-RU" sz="2800" b="1" dirty="0" smtClean="0">
                <a:solidFill>
                  <a:schemeClr val="tx1"/>
                </a:solidFill>
              </a:rPr>
              <a:t/>
            </a:r>
            <a:br>
              <a:rPr lang="ru-RU" sz="2800" b="1" dirty="0" smtClean="0">
                <a:solidFill>
                  <a:schemeClr val="tx1"/>
                </a:solidFill>
              </a:rPr>
            </a:br>
            <a:r>
              <a:rPr lang="ru-RU" sz="3200" dirty="0" smtClean="0"/>
              <a:t>Алексей Голов</a:t>
            </a:r>
            <a:r>
              <a:rPr lang="en-US" sz="3200" dirty="0" smtClean="0">
                <a:solidFill>
                  <a:srgbClr val="FFFFFF"/>
                </a:solidFill>
                <a:latin typeface="Segoe UI"/>
              </a:rPr>
              <a:t/>
            </a:r>
            <a:br>
              <a:rPr lang="en-US" sz="3200" dirty="0" smtClean="0">
                <a:solidFill>
                  <a:srgbClr val="FFFFFF"/>
                </a:solidFill>
                <a:latin typeface="Segoe UI"/>
              </a:rPr>
            </a:br>
            <a:r>
              <a:rPr lang="ru-RU" sz="2400" dirty="0" smtClean="0">
                <a:solidFill>
                  <a:srgbClr val="FFFFFF"/>
                </a:solidFill>
              </a:rPr>
              <a:t>Руководитель подразделения инженеров Премьер поддержки Майкрософт по Центральной и Восточной Европе.</a:t>
            </a:r>
            <a:r>
              <a:rPr lang="ru-RU" sz="2800" dirty="0">
                <a:solidFill>
                  <a:srgbClr val="FFFFFF"/>
                </a:solidFill>
                <a:latin typeface="Segoe UI"/>
              </a:rPr>
              <a:t/>
            </a:r>
            <a:br>
              <a:rPr lang="ru-RU" sz="2800" dirty="0">
                <a:solidFill>
                  <a:srgbClr val="FFFFFF"/>
                </a:solidFill>
                <a:latin typeface="Segoe UI"/>
              </a:rPr>
            </a:br>
            <a:endParaRPr lang="en-US" sz="2800" b="1" dirty="0">
              <a:solidFill>
                <a:schemeClr val="tx1"/>
              </a:solidFill>
            </a:endParaRPr>
          </a:p>
        </p:txBody>
      </p:sp>
      <p:pic>
        <p:nvPicPr>
          <p:cNvPr id="4" name="Picture 2" descr="C:\Users\Sarah\Documents\_SSD_Business\Creative_Resources\Logos\MICROSOFT\MICROSOFT (brand)\New_2012\MSFT_logo_rgb_C-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9138" y="4748687"/>
            <a:ext cx="5735052" cy="210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437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Актуальные угрозы</a:t>
            </a:r>
            <a:r>
              <a:rPr lang="en-US" dirty="0" smtClean="0"/>
              <a:t> </a:t>
            </a:r>
            <a:r>
              <a:rPr lang="ru-RU" dirty="0" smtClean="0"/>
              <a:t>и риски</a:t>
            </a:r>
            <a:endParaRPr lang="en-US" dirty="0"/>
          </a:p>
        </p:txBody>
      </p:sp>
      <p:sp>
        <p:nvSpPr>
          <p:cNvPr id="4" name="Rectangle 3"/>
          <p:cNvSpPr/>
          <p:nvPr/>
        </p:nvSpPr>
        <p:spPr>
          <a:xfrm>
            <a:off x="698898" y="2278234"/>
            <a:ext cx="10796524" cy="2554545"/>
          </a:xfrm>
          <a:prstGeom prst="rect">
            <a:avLst/>
          </a:prstGeom>
        </p:spPr>
        <p:txBody>
          <a:bodyPr wrap="square">
            <a:spAutoFit/>
          </a:bodyPr>
          <a:lstStyle/>
          <a:p>
            <a:pPr marL="285664" indent="-285664" defTabSz="914126">
              <a:buFont typeface="Arial" panose="020B0604020202020204" pitchFamily="34" charset="0"/>
              <a:buChar char="•"/>
            </a:pPr>
            <a:r>
              <a:rPr lang="ru-RU" sz="4000" dirty="0" smtClean="0"/>
              <a:t>Кражи</a:t>
            </a:r>
            <a:r>
              <a:rPr lang="en-US" sz="4000" dirty="0" smtClean="0"/>
              <a:t>/</a:t>
            </a:r>
            <a:r>
              <a:rPr lang="ru-RU" sz="4000" dirty="0" smtClean="0"/>
              <a:t>компрометация учетных записей</a:t>
            </a:r>
            <a:endParaRPr lang="en-US" sz="4000" dirty="0"/>
          </a:p>
          <a:p>
            <a:pPr marL="285664" indent="-285664" defTabSz="914126">
              <a:buFont typeface="Arial" panose="020B0604020202020204" pitchFamily="34" charset="0"/>
              <a:buChar char="•"/>
            </a:pPr>
            <a:r>
              <a:rPr lang="ru-RU" sz="4000" dirty="0" smtClean="0"/>
              <a:t>Наличие известных, но не устранённых уязвимостей существующих инфраструктур</a:t>
            </a:r>
            <a:endParaRPr lang="ru-RU" sz="4000" dirty="0"/>
          </a:p>
          <a:p>
            <a:pPr marL="285664" indent="-285664" defTabSz="914126">
              <a:buFont typeface="Arial" panose="020B0604020202020204" pitchFamily="34" charset="0"/>
              <a:buChar char="•"/>
            </a:pPr>
            <a:r>
              <a:rPr lang="ru-RU" sz="4000" dirty="0" smtClean="0"/>
              <a:t>Использование устаревших продуктов</a:t>
            </a:r>
            <a:endParaRPr lang="ru-RU" sz="4000" dirty="0"/>
          </a:p>
        </p:txBody>
      </p:sp>
    </p:spTree>
    <p:extLst>
      <p:ext uri="{BB962C8B-B14F-4D97-AF65-F5344CB8AC3E}">
        <p14:creationId xmlns:p14="http://schemas.microsoft.com/office/powerpoint/2010/main" val="6833164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126"/>
            <a:r>
              <a:rPr lang="ru-RU" sz="5400" dirty="0" smtClean="0"/>
              <a:t>Противодействие кражам </a:t>
            </a:r>
            <a:r>
              <a:rPr lang="ru-RU" sz="5400" dirty="0"/>
              <a:t>учетных записей</a:t>
            </a:r>
          </a:p>
        </p:txBody>
      </p:sp>
      <p:sp>
        <p:nvSpPr>
          <p:cNvPr id="4" name="Rectangle 3"/>
          <p:cNvSpPr/>
          <p:nvPr/>
        </p:nvSpPr>
        <p:spPr>
          <a:xfrm>
            <a:off x="867340" y="3393160"/>
            <a:ext cx="10796524" cy="3046988"/>
          </a:xfrm>
          <a:prstGeom prst="rect">
            <a:avLst/>
          </a:prstGeom>
        </p:spPr>
        <p:txBody>
          <a:bodyPr wrap="square">
            <a:spAutoFit/>
          </a:bodyPr>
          <a:lstStyle/>
          <a:p>
            <a:pPr marL="914400" lvl="1" indent="-457200" defTabSz="914126">
              <a:buFont typeface="Wingdings" panose="05000000000000000000" pitchFamily="2" charset="2"/>
              <a:buChar char="Ø"/>
            </a:pPr>
            <a:r>
              <a:rPr lang="en-US" sz="2400" dirty="0" smtClean="0"/>
              <a:t>Pass the hash</a:t>
            </a:r>
          </a:p>
          <a:p>
            <a:pPr marL="914400" lvl="1" indent="-457200" defTabSz="914126">
              <a:buFont typeface="Wingdings" panose="05000000000000000000" pitchFamily="2" charset="2"/>
              <a:buChar char="Ø"/>
            </a:pPr>
            <a:r>
              <a:rPr lang="en-US" sz="2400" dirty="0" smtClean="0"/>
              <a:t>Pass the ticket</a:t>
            </a:r>
          </a:p>
          <a:p>
            <a:pPr marL="914400" lvl="1" indent="-457200" defTabSz="914126">
              <a:buFont typeface="Wingdings" panose="05000000000000000000" pitchFamily="2" charset="2"/>
              <a:buChar char="Ø"/>
            </a:pPr>
            <a:r>
              <a:rPr lang="en-US" sz="2400" dirty="0" smtClean="0"/>
              <a:t>Golden ticket</a:t>
            </a:r>
            <a:endParaRPr lang="ru-RU" sz="2400" dirty="0" smtClean="0"/>
          </a:p>
          <a:p>
            <a:pPr marL="457200" indent="-457200" defTabSz="914126">
              <a:buFont typeface="Arial" panose="020B0604020202020204" pitchFamily="34" charset="0"/>
              <a:buChar char="•"/>
            </a:pPr>
            <a:r>
              <a:rPr lang="ru-RU" sz="4000" dirty="0" smtClean="0"/>
              <a:t>Противодействие </a:t>
            </a:r>
            <a:r>
              <a:rPr lang="ru-RU" sz="4000" dirty="0" smtClean="0"/>
              <a:t>включает в себя как технические, так и организационные мероприятия</a:t>
            </a:r>
            <a:endParaRPr lang="en-US" sz="4000" dirty="0" smtClean="0"/>
          </a:p>
        </p:txBody>
      </p:sp>
      <p:sp>
        <p:nvSpPr>
          <p:cNvPr id="3" name="TextBox 2"/>
          <p:cNvSpPr txBox="1"/>
          <p:nvPr/>
        </p:nvSpPr>
        <p:spPr>
          <a:xfrm>
            <a:off x="762000" y="2085474"/>
            <a:ext cx="11333747" cy="1403461"/>
          </a:xfrm>
          <a:prstGeom prst="rect">
            <a:avLst/>
          </a:prstGeom>
          <a:noFill/>
        </p:spPr>
        <p:txBody>
          <a:bodyPr wrap="square" lIns="182880" tIns="146304" rIns="182880" bIns="146304" rtlCol="0">
            <a:spAutoFit/>
          </a:bodyPr>
          <a:lstStyle/>
          <a:p>
            <a:pPr marL="571500" indent="-571500">
              <a:lnSpc>
                <a:spcPct val="90000"/>
              </a:lnSpc>
              <a:buFont typeface="Arial" panose="020B0604020202020204" pitchFamily="34" charset="0"/>
              <a:buChar char="•"/>
            </a:pPr>
            <a:r>
              <a:rPr lang="ru-RU" sz="4000" dirty="0" smtClean="0">
                <a:gradFill>
                  <a:gsLst>
                    <a:gs pos="2917">
                      <a:schemeClr val="tx1"/>
                    </a:gs>
                    <a:gs pos="30000">
                      <a:schemeClr val="tx1"/>
                    </a:gs>
                  </a:gsLst>
                  <a:lin ang="5400000" scaled="0"/>
                </a:gradFill>
              </a:rPr>
              <a:t>Любая система уязвима к атакам</a:t>
            </a:r>
            <a:endParaRPr lang="en-US" sz="4000" dirty="0" smtClean="0">
              <a:gradFill>
                <a:gsLst>
                  <a:gs pos="2917">
                    <a:schemeClr val="tx1"/>
                  </a:gs>
                  <a:gs pos="30000">
                    <a:schemeClr val="tx1"/>
                  </a:gs>
                </a:gsLst>
                <a:lin ang="5400000" scaled="0"/>
              </a:gradFill>
            </a:endParaRPr>
          </a:p>
          <a:p>
            <a:pPr marL="571500" indent="-571500">
              <a:lnSpc>
                <a:spcPct val="90000"/>
              </a:lnSpc>
              <a:buFont typeface="Arial" panose="020B0604020202020204" pitchFamily="34" charset="0"/>
              <a:buChar char="•"/>
            </a:pPr>
            <a:r>
              <a:rPr lang="ru-RU" sz="4000" dirty="0" smtClean="0">
                <a:gradFill>
                  <a:gsLst>
                    <a:gs pos="2917">
                      <a:schemeClr val="tx1"/>
                    </a:gs>
                    <a:gs pos="30000">
                      <a:schemeClr val="tx1"/>
                    </a:gs>
                  </a:gsLst>
                  <a:lin ang="5400000" scaled="0"/>
                </a:gradFill>
              </a:rPr>
              <a:t>Техники </a:t>
            </a:r>
            <a:r>
              <a:rPr lang="ru-RU" sz="4000" dirty="0" smtClean="0">
                <a:gradFill>
                  <a:gsLst>
                    <a:gs pos="2917">
                      <a:schemeClr val="tx1"/>
                    </a:gs>
                    <a:gs pos="30000">
                      <a:schemeClr val="tx1"/>
                    </a:gs>
                  </a:gsLst>
                  <a:lin ang="5400000" scaled="0"/>
                </a:gradFill>
              </a:rPr>
              <a:t>атак</a:t>
            </a:r>
            <a:r>
              <a:rPr lang="en-US" sz="4000" dirty="0" smtClean="0">
                <a:gradFill>
                  <a:gsLst>
                    <a:gs pos="2917">
                      <a:schemeClr val="tx1"/>
                    </a:gs>
                    <a:gs pos="30000">
                      <a:schemeClr val="tx1"/>
                    </a:gs>
                  </a:gsLst>
                  <a:lin ang="5400000" scaled="0"/>
                </a:gradFill>
              </a:rPr>
              <a:t> </a:t>
            </a:r>
            <a:r>
              <a:rPr lang="ru-RU" sz="4000" dirty="0" smtClean="0">
                <a:gradFill>
                  <a:gsLst>
                    <a:gs pos="2917">
                      <a:schemeClr val="tx1"/>
                    </a:gs>
                    <a:gs pos="30000">
                      <a:schemeClr val="tx1"/>
                    </a:gs>
                  </a:gsLst>
                  <a:lin ang="5400000" scaled="0"/>
                </a:gradFill>
              </a:rPr>
              <a:t>повторного </a:t>
            </a:r>
            <a:r>
              <a:rPr lang="ru-RU" sz="4000" dirty="0">
                <a:gradFill>
                  <a:gsLst>
                    <a:gs pos="2917">
                      <a:schemeClr val="tx1"/>
                    </a:gs>
                    <a:gs pos="30000">
                      <a:schemeClr val="tx1"/>
                    </a:gs>
                  </a:gsLst>
                  <a:lin ang="5400000" scaled="0"/>
                </a:gradFill>
              </a:rPr>
              <a:t>воспроизведения</a:t>
            </a:r>
            <a:endParaRPr lang="en-US" sz="40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1727806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2"/>
            <a:ext cx="11151917" cy="609398"/>
          </a:xfrm>
        </p:spPr>
        <p:txBody>
          <a:bodyPr/>
          <a:lstStyle/>
          <a:p>
            <a:r>
              <a:rPr lang="ru-RU" sz="3600" dirty="0" smtClean="0"/>
              <a:t>Своевременная установка исправлений безопасности является архиважной для поддержания систем на приемлемом уровне безопасности.</a:t>
            </a:r>
            <a:endParaRPr lang="en-US" sz="3600" dirty="0"/>
          </a:p>
        </p:txBody>
      </p:sp>
      <p:pic>
        <p:nvPicPr>
          <p:cNvPr id="5" name="Picture 4"/>
          <p:cNvPicPr>
            <a:picLocks noChangeAspect="1"/>
          </p:cNvPicPr>
          <p:nvPr/>
        </p:nvPicPr>
        <p:blipFill>
          <a:blip r:embed="rId3"/>
          <a:stretch>
            <a:fillRect/>
          </a:stretch>
        </p:blipFill>
        <p:spPr>
          <a:xfrm>
            <a:off x="1111722" y="1912773"/>
            <a:ext cx="9966971" cy="4648447"/>
          </a:xfrm>
          <a:prstGeom prst="rect">
            <a:avLst/>
          </a:prstGeom>
        </p:spPr>
      </p:pic>
      <p:sp>
        <p:nvSpPr>
          <p:cNvPr id="3" name="Rectangle 2"/>
          <p:cNvSpPr/>
          <p:nvPr/>
        </p:nvSpPr>
        <p:spPr bwMode="auto">
          <a:xfrm>
            <a:off x="1111722" y="1912773"/>
            <a:ext cx="9777663" cy="36094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ru-RU" dirty="0">
                <a:solidFill>
                  <a:schemeClr val="bg2"/>
                </a:solidFill>
              </a:rPr>
              <a:t>Время появления и распространения </a:t>
            </a:r>
            <a:r>
              <a:rPr lang="ru-RU" dirty="0" err="1">
                <a:solidFill>
                  <a:schemeClr val="bg2"/>
                </a:solidFill>
              </a:rPr>
              <a:t>эксплойта</a:t>
            </a:r>
            <a:endParaRPr lang="en-US" dirty="0" err="1" smtClean="0">
              <a:solidFill>
                <a:schemeClr val="bg2"/>
              </a:solidFill>
              <a:ea typeface="Segoe UI" pitchFamily="34" charset="0"/>
              <a:cs typeface="Segoe UI" pitchFamily="34" charset="0"/>
            </a:endParaRPr>
          </a:p>
        </p:txBody>
      </p:sp>
    </p:spTree>
    <p:extLst>
      <p:ext uri="{BB962C8B-B14F-4D97-AF65-F5344CB8AC3E}">
        <p14:creationId xmlns:p14="http://schemas.microsoft.com/office/powerpoint/2010/main" val="413092752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9"/>
          <p:cNvSpPr>
            <a:spLocks noChangeArrowheads="1"/>
          </p:cNvSpPr>
          <p:nvPr/>
        </p:nvSpPr>
        <p:spPr bwMode="auto">
          <a:xfrm>
            <a:off x="-2730502" y="6717837"/>
            <a:ext cx="2118" cy="12698"/>
          </a:xfrm>
          <a:prstGeom prst="rect">
            <a:avLst/>
          </a:prstGeom>
          <a:solidFill>
            <a:srgbClr val="000000"/>
          </a:solidFill>
          <a:ln w="0">
            <a:solidFill>
              <a:srgbClr val="000000"/>
            </a:solidFill>
            <a:prstDash val="solid"/>
            <a:miter lim="800000"/>
            <a:headEnd/>
            <a:tailEnd/>
          </a:ln>
        </p:spPr>
        <p:txBody>
          <a:bodyPr vert="horz" wrap="square" lIns="121913" tIns="60957" rIns="121913" bIns="60957" numCol="1" anchor="t" anchorCtr="0" compatLnSpc="1">
            <a:prstTxWarp prst="textNoShape">
              <a:avLst/>
            </a:prstTxWarp>
          </a:bodyPr>
          <a:lstStyle/>
          <a:p>
            <a:pPr defTabSz="914367"/>
            <a:endParaRPr lang="en-US" sz="1765" dirty="0">
              <a:solidFill>
                <a:srgbClr val="FFFFFF"/>
              </a:solidFill>
            </a:endParaRPr>
          </a:p>
        </p:txBody>
      </p:sp>
      <p:sp>
        <p:nvSpPr>
          <p:cNvPr id="13" name="Title 12"/>
          <p:cNvSpPr>
            <a:spLocks noGrp="1"/>
          </p:cNvSpPr>
          <p:nvPr>
            <p:ph type="title"/>
          </p:nvPr>
        </p:nvSpPr>
        <p:spPr/>
        <p:txBody>
          <a:bodyPr/>
          <a:lstStyle/>
          <a:p>
            <a:r>
              <a:rPr lang="ru-RU" sz="4400" dirty="0" smtClean="0"/>
              <a:t>Изменение стратегии в области безопасности</a:t>
            </a:r>
            <a:endParaRPr lang="da-DK" sz="4400" dirty="0"/>
          </a:p>
        </p:txBody>
      </p:sp>
      <p:pic>
        <p:nvPicPr>
          <p:cNvPr id="52" name="Picture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967" y="2159065"/>
            <a:ext cx="5303849" cy="3361593"/>
          </a:xfrm>
          <a:prstGeom prst="rect">
            <a:avLst/>
          </a:prstGeom>
        </p:spPr>
      </p:pic>
      <p:pic>
        <p:nvPicPr>
          <p:cNvPr id="54" name="Picture 5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1" y="2153416"/>
            <a:ext cx="5474052" cy="3367243"/>
          </a:xfrm>
          <a:prstGeom prst="rect">
            <a:avLst/>
          </a:prstGeom>
        </p:spPr>
      </p:pic>
      <p:sp>
        <p:nvSpPr>
          <p:cNvPr id="14" name="Rectangle 13"/>
          <p:cNvSpPr/>
          <p:nvPr/>
        </p:nvSpPr>
        <p:spPr>
          <a:xfrm>
            <a:off x="866855" y="1389580"/>
            <a:ext cx="3639907" cy="461665"/>
          </a:xfrm>
          <a:prstGeom prst="rect">
            <a:avLst/>
          </a:prstGeom>
        </p:spPr>
        <p:txBody>
          <a:bodyPr wrap="none">
            <a:spAutoFit/>
          </a:bodyPr>
          <a:lstStyle/>
          <a:p>
            <a:pPr defTabSz="914367"/>
            <a:r>
              <a:rPr lang="ru-RU" sz="2400" dirty="0" smtClean="0">
                <a:solidFill>
                  <a:srgbClr val="FFFFFF"/>
                </a:solidFill>
              </a:rPr>
              <a:t>От</a:t>
            </a:r>
            <a:r>
              <a:rPr lang="de-CH" sz="2400" dirty="0" smtClean="0">
                <a:solidFill>
                  <a:srgbClr val="FFFFFF"/>
                </a:solidFill>
              </a:rPr>
              <a:t>: «</a:t>
            </a:r>
            <a:r>
              <a:rPr lang="ru-RU" sz="2400" dirty="0" smtClean="0">
                <a:solidFill>
                  <a:srgbClr val="FFFFFF"/>
                </a:solidFill>
              </a:rPr>
              <a:t>защита периметра»</a:t>
            </a:r>
            <a:endParaRPr lang="de-CH" sz="2400" dirty="0">
              <a:solidFill>
                <a:srgbClr val="FFFFFF"/>
              </a:solidFill>
            </a:endParaRPr>
          </a:p>
        </p:txBody>
      </p:sp>
      <p:sp>
        <p:nvSpPr>
          <p:cNvPr id="55" name="Rectangle 54"/>
          <p:cNvSpPr/>
          <p:nvPr/>
        </p:nvSpPr>
        <p:spPr>
          <a:xfrm>
            <a:off x="6105474" y="1389579"/>
            <a:ext cx="5904565" cy="461665"/>
          </a:xfrm>
          <a:prstGeom prst="rect">
            <a:avLst/>
          </a:prstGeom>
        </p:spPr>
        <p:txBody>
          <a:bodyPr wrap="none">
            <a:spAutoFit/>
          </a:bodyPr>
          <a:lstStyle/>
          <a:p>
            <a:pPr defTabSz="914367"/>
            <a:r>
              <a:rPr lang="ru-RU" sz="2400" dirty="0" smtClean="0">
                <a:solidFill>
                  <a:srgbClr val="FFFFFF"/>
                </a:solidFill>
              </a:rPr>
              <a:t>К</a:t>
            </a:r>
            <a:r>
              <a:rPr lang="de-CH" sz="2400" dirty="0" smtClean="0">
                <a:solidFill>
                  <a:srgbClr val="FFFFFF"/>
                </a:solidFill>
              </a:rPr>
              <a:t>: «</a:t>
            </a:r>
            <a:r>
              <a:rPr lang="ru-RU" sz="2400" dirty="0" smtClean="0">
                <a:solidFill>
                  <a:srgbClr val="FFFFFF"/>
                </a:solidFill>
              </a:rPr>
              <a:t>глубоко</a:t>
            </a:r>
            <a:r>
              <a:rPr lang="en-US" sz="2400" dirty="0" smtClean="0">
                <a:solidFill>
                  <a:srgbClr val="FFFFFF"/>
                </a:solidFill>
              </a:rPr>
              <a:t> </a:t>
            </a:r>
            <a:r>
              <a:rPr lang="ru-RU" sz="2400" dirty="0" smtClean="0">
                <a:solidFill>
                  <a:srgbClr val="FFFFFF"/>
                </a:solidFill>
              </a:rPr>
              <a:t>эшелонированная оборона»</a:t>
            </a:r>
            <a:endParaRPr lang="de-CH" sz="2400" dirty="0">
              <a:solidFill>
                <a:srgbClr val="FFFFFF"/>
              </a:solidFill>
            </a:endParaRPr>
          </a:p>
        </p:txBody>
      </p:sp>
      <p:sp>
        <p:nvSpPr>
          <p:cNvPr id="57" name="Rectangle 56"/>
          <p:cNvSpPr/>
          <p:nvPr/>
        </p:nvSpPr>
        <p:spPr>
          <a:xfrm>
            <a:off x="866855" y="5682905"/>
            <a:ext cx="4904484" cy="461665"/>
          </a:xfrm>
          <a:prstGeom prst="rect">
            <a:avLst/>
          </a:prstGeom>
        </p:spPr>
        <p:txBody>
          <a:bodyPr wrap="none">
            <a:spAutoFit/>
          </a:bodyPr>
          <a:lstStyle/>
          <a:p>
            <a:pPr defTabSz="914367"/>
            <a:r>
              <a:rPr lang="ru-RU" sz="2400" dirty="0" smtClean="0">
                <a:solidFill>
                  <a:srgbClr val="FFFFFF"/>
                </a:solidFill>
              </a:rPr>
              <a:t>От</a:t>
            </a:r>
            <a:r>
              <a:rPr lang="de-CH" sz="2400" dirty="0" smtClean="0">
                <a:solidFill>
                  <a:srgbClr val="FFFFFF"/>
                </a:solidFill>
              </a:rPr>
              <a:t>: «</a:t>
            </a:r>
            <a:r>
              <a:rPr lang="ru-RU" sz="2400" dirty="0" smtClean="0">
                <a:solidFill>
                  <a:srgbClr val="FFFFFF"/>
                </a:solidFill>
              </a:rPr>
              <a:t>доверяем всему что внутри»</a:t>
            </a:r>
            <a:endParaRPr lang="de-CH" sz="2400" dirty="0">
              <a:solidFill>
                <a:srgbClr val="FFFFFF"/>
              </a:solidFill>
            </a:endParaRPr>
          </a:p>
        </p:txBody>
      </p:sp>
      <p:sp>
        <p:nvSpPr>
          <p:cNvPr id="58" name="Rectangle 57"/>
          <p:cNvSpPr/>
          <p:nvPr/>
        </p:nvSpPr>
        <p:spPr>
          <a:xfrm>
            <a:off x="6825009" y="5682905"/>
            <a:ext cx="4016036" cy="461665"/>
          </a:xfrm>
          <a:prstGeom prst="rect">
            <a:avLst/>
          </a:prstGeom>
        </p:spPr>
        <p:txBody>
          <a:bodyPr wrap="none">
            <a:spAutoFit/>
          </a:bodyPr>
          <a:lstStyle/>
          <a:p>
            <a:pPr defTabSz="914367"/>
            <a:r>
              <a:rPr lang="ru-RU" sz="2400" dirty="0" smtClean="0">
                <a:solidFill>
                  <a:srgbClr val="FFFFFF"/>
                </a:solidFill>
              </a:rPr>
              <a:t>К</a:t>
            </a:r>
            <a:r>
              <a:rPr lang="de-CH" sz="2400" dirty="0" smtClean="0">
                <a:solidFill>
                  <a:srgbClr val="FFFFFF"/>
                </a:solidFill>
              </a:rPr>
              <a:t>: «</a:t>
            </a:r>
            <a:r>
              <a:rPr lang="ru-RU" sz="2400" dirty="0" smtClean="0">
                <a:solidFill>
                  <a:srgbClr val="FFFFFF"/>
                </a:solidFill>
              </a:rPr>
              <a:t>подразумеваем брешь»</a:t>
            </a:r>
            <a:endParaRPr lang="de-CH" sz="2400" dirty="0">
              <a:solidFill>
                <a:srgbClr val="FFFFFF"/>
              </a:solidFill>
            </a:endParaRPr>
          </a:p>
        </p:txBody>
      </p:sp>
      <p:cxnSp>
        <p:nvCxnSpPr>
          <p:cNvPr id="19" name="Straight Arrow Connector 18"/>
          <p:cNvCxnSpPr>
            <a:stCxn id="14" idx="3"/>
            <a:endCxn id="55" idx="1"/>
          </p:cNvCxnSpPr>
          <p:nvPr/>
        </p:nvCxnSpPr>
        <p:spPr>
          <a:xfrm flipV="1">
            <a:off x="4506762" y="1620412"/>
            <a:ext cx="1598712"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5710057" y="5908972"/>
            <a:ext cx="1087231" cy="476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043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16774" y="1797010"/>
            <a:ext cx="12073247" cy="4405746"/>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123" name="World map" descr="world-map.png"/>
          <p:cNvPicPr>
            <a:picLocks noChangeAspect="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73455" y="1663138"/>
            <a:ext cx="11123708" cy="4745651"/>
          </a:xfrm>
          <a:prstGeom prst="rect">
            <a:avLst/>
          </a:prstGeom>
          <a:noFill/>
          <a:ln>
            <a:noFill/>
          </a:ln>
        </p:spPr>
      </p:pic>
      <p:sp>
        <p:nvSpPr>
          <p:cNvPr id="7" name="Text Placeholder 18"/>
          <p:cNvSpPr txBox="1">
            <a:spLocks/>
          </p:cNvSpPr>
          <p:nvPr/>
        </p:nvSpPr>
        <p:spPr>
          <a:xfrm>
            <a:off x="323739" y="1110192"/>
            <a:ext cx="11659316" cy="679633"/>
          </a:xfrm>
          <a:prstGeom prst="rect">
            <a:avLst/>
          </a:prstGeom>
          <a:noFill/>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00B0F0"/>
              </a:buClr>
              <a:buSzPct val="100000"/>
              <a:buFontTx/>
              <a:buNone/>
              <a:tabLst/>
              <a:defRPr/>
            </a:pPr>
            <a:r>
              <a:rPr kumimoji="0" lang="en-US" sz="1800" b="0" i="0" u="none" strike="noStrike" kern="1200" cap="all" spc="0" normalizeH="0" baseline="0" noProof="0" dirty="0">
                <a:ln>
                  <a:noFill/>
                </a:ln>
                <a:gradFill>
                  <a:gsLst>
                    <a:gs pos="1250">
                      <a:srgbClr val="00B0F0"/>
                    </a:gs>
                    <a:gs pos="100000">
                      <a:srgbClr val="00B0F0"/>
                    </a:gs>
                  </a:gsLst>
                  <a:lin ang="5400000" scaled="0"/>
                </a:gradFill>
                <a:effectLst/>
                <a:uLnTx/>
                <a:uFillTx/>
                <a:latin typeface="Segoe UI"/>
              </a:rPr>
              <a:t>Microsoft </a:t>
            </a:r>
            <a:r>
              <a:rPr lang="ru-RU" sz="1800" cap="all" dirty="0" smtClean="0">
                <a:gradFill>
                  <a:gsLst>
                    <a:gs pos="1250">
                      <a:srgbClr val="00B0F0"/>
                    </a:gs>
                    <a:gs pos="100000">
                      <a:srgbClr val="00B0F0"/>
                    </a:gs>
                  </a:gsLst>
                  <a:lin ang="5400000" scaled="0"/>
                </a:gradFill>
                <a:latin typeface="Segoe UI"/>
              </a:rPr>
              <a:t>управляет более чем</a:t>
            </a:r>
            <a:r>
              <a:rPr kumimoji="0" lang="ru-RU" sz="1800" b="0" i="0" u="none" strike="noStrike" kern="1200" cap="all" spc="0" normalizeH="0" baseline="0" noProof="0" dirty="0" smtClean="0">
                <a:ln>
                  <a:noFill/>
                </a:ln>
                <a:gradFill>
                  <a:gsLst>
                    <a:gs pos="1250">
                      <a:srgbClr val="00B0F0"/>
                    </a:gs>
                    <a:gs pos="100000">
                      <a:srgbClr val="00B0F0"/>
                    </a:gs>
                  </a:gsLst>
                  <a:lin ang="5400000" scaled="0"/>
                </a:gradFill>
                <a:effectLst/>
                <a:uLnTx/>
                <a:uFillTx/>
                <a:latin typeface="Segoe UI"/>
              </a:rPr>
              <a:t>1 000 000</a:t>
            </a:r>
            <a:r>
              <a:rPr kumimoji="0" lang="en-US" sz="1800" b="0" i="0" u="none" strike="noStrike" kern="1200" cap="all" spc="0" normalizeH="0" baseline="0" noProof="0" dirty="0" smtClean="0">
                <a:ln>
                  <a:noFill/>
                </a:ln>
                <a:gradFill>
                  <a:gsLst>
                    <a:gs pos="1250">
                      <a:srgbClr val="00B0F0"/>
                    </a:gs>
                    <a:gs pos="100000">
                      <a:srgbClr val="00B0F0"/>
                    </a:gs>
                  </a:gsLst>
                  <a:lin ang="5400000" scaled="0"/>
                </a:gradFill>
                <a:effectLst/>
                <a:uLnTx/>
                <a:uFillTx/>
                <a:latin typeface="Segoe UI"/>
              </a:rPr>
              <a:t> </a:t>
            </a:r>
            <a:r>
              <a:rPr kumimoji="0" lang="ru-RU" sz="1800" b="0" i="0" u="none" strike="noStrike" kern="1200" cap="all" spc="0" normalizeH="0" baseline="0" noProof="0" dirty="0" smtClean="0">
                <a:ln>
                  <a:noFill/>
                </a:ln>
                <a:gradFill>
                  <a:gsLst>
                    <a:gs pos="1250">
                      <a:srgbClr val="00B0F0"/>
                    </a:gs>
                    <a:gs pos="100000">
                      <a:srgbClr val="00B0F0"/>
                    </a:gs>
                  </a:gsLst>
                  <a:lin ang="5400000" scaled="0"/>
                </a:gradFill>
                <a:effectLst/>
                <a:uLnTx/>
                <a:uFillTx/>
                <a:latin typeface="Segoe UI"/>
              </a:rPr>
              <a:t>серверов в более чем </a:t>
            </a:r>
            <a:r>
              <a:rPr kumimoji="0" lang="en-US" sz="1800" b="0" i="0" u="none" strike="noStrike" kern="1200" cap="all" spc="0" normalizeH="0" baseline="0" noProof="0" dirty="0" smtClean="0">
                <a:ln>
                  <a:noFill/>
                </a:ln>
                <a:gradFill>
                  <a:gsLst>
                    <a:gs pos="1250">
                      <a:srgbClr val="00B0F0"/>
                    </a:gs>
                    <a:gs pos="100000">
                      <a:srgbClr val="00B0F0"/>
                    </a:gs>
                  </a:gsLst>
                  <a:lin ang="5400000" scaled="0"/>
                </a:gradFill>
                <a:effectLst/>
                <a:uLnTx/>
                <a:uFillTx/>
                <a:latin typeface="Segoe UI"/>
              </a:rPr>
              <a:t>100 </a:t>
            </a:r>
            <a:r>
              <a:rPr kumimoji="0" lang="ru-RU" sz="1800" b="0" i="0" u="none" strike="noStrike" kern="1200" cap="all" spc="0" normalizeH="0" baseline="0" noProof="0" dirty="0" err="1" smtClean="0">
                <a:ln>
                  <a:noFill/>
                </a:ln>
                <a:gradFill>
                  <a:gsLst>
                    <a:gs pos="1250">
                      <a:srgbClr val="00B0F0"/>
                    </a:gs>
                    <a:gs pos="100000">
                      <a:srgbClr val="00B0F0"/>
                    </a:gs>
                  </a:gsLst>
                  <a:lin ang="5400000" scaled="0"/>
                </a:gradFill>
                <a:effectLst/>
                <a:uLnTx/>
                <a:uFillTx/>
                <a:latin typeface="Segoe UI"/>
              </a:rPr>
              <a:t>датацентрах</a:t>
            </a:r>
            <a:r>
              <a:rPr kumimoji="0" lang="ru-RU" sz="1800" b="0" i="0" u="none" strike="noStrike" kern="1200" cap="all" spc="0" normalizeH="0" baseline="0" noProof="0" dirty="0" smtClean="0">
                <a:ln>
                  <a:noFill/>
                </a:ln>
                <a:gradFill>
                  <a:gsLst>
                    <a:gs pos="1250">
                      <a:srgbClr val="00B0F0"/>
                    </a:gs>
                    <a:gs pos="100000">
                      <a:srgbClr val="00B0F0"/>
                    </a:gs>
                  </a:gsLst>
                  <a:lin ang="5400000" scaled="0"/>
                </a:gradFill>
                <a:effectLst/>
                <a:uLnTx/>
                <a:uFillTx/>
                <a:latin typeface="Segoe UI"/>
              </a:rPr>
              <a:t>, расположенных в </a:t>
            </a:r>
            <a:r>
              <a:rPr kumimoji="0" lang="en-US" sz="1800" b="0" i="0" u="none" strike="noStrike" kern="1200" cap="all" spc="0" normalizeH="0" baseline="0" noProof="0" dirty="0" smtClean="0">
                <a:ln>
                  <a:noFill/>
                </a:ln>
                <a:gradFill>
                  <a:gsLst>
                    <a:gs pos="1250">
                      <a:srgbClr val="00B0F0"/>
                    </a:gs>
                    <a:gs pos="100000">
                      <a:srgbClr val="00B0F0"/>
                    </a:gs>
                  </a:gsLst>
                  <a:lin ang="5400000" scaled="0"/>
                </a:gradFill>
                <a:effectLst/>
                <a:uLnTx/>
                <a:uFillTx/>
                <a:latin typeface="Segoe UI"/>
              </a:rPr>
              <a:t>40 </a:t>
            </a:r>
            <a:r>
              <a:rPr kumimoji="0" lang="ru-RU" sz="1800" b="0" i="0" u="none" strike="noStrike" kern="1200" cap="all" spc="0" normalizeH="0" baseline="0" noProof="0" dirty="0" smtClean="0">
                <a:ln>
                  <a:noFill/>
                </a:ln>
                <a:gradFill>
                  <a:gsLst>
                    <a:gs pos="1250">
                      <a:srgbClr val="00B0F0"/>
                    </a:gs>
                    <a:gs pos="100000">
                      <a:srgbClr val="00B0F0"/>
                    </a:gs>
                  </a:gsLst>
                  <a:lin ang="5400000" scaled="0"/>
                </a:gradFill>
                <a:effectLst/>
                <a:uLnTx/>
                <a:uFillTx/>
                <a:latin typeface="Segoe UI"/>
              </a:rPr>
              <a:t>странах</a:t>
            </a:r>
            <a:endParaRPr kumimoji="0" lang="en-US" sz="1800" b="0" i="0" u="none" strike="noStrike" kern="1200" cap="all" spc="0" normalizeH="0" baseline="0" noProof="0" dirty="0">
              <a:ln>
                <a:noFill/>
              </a:ln>
              <a:gradFill>
                <a:gsLst>
                  <a:gs pos="1250">
                    <a:srgbClr val="00B0F0"/>
                  </a:gs>
                  <a:gs pos="100000">
                    <a:srgbClr val="00B0F0"/>
                  </a:gs>
                </a:gsLst>
                <a:lin ang="5400000" scaled="0"/>
              </a:gradFill>
              <a:effectLst/>
              <a:uLnTx/>
              <a:uFillTx/>
              <a:latin typeface="Segoe UI"/>
            </a:endParaRPr>
          </a:p>
        </p:txBody>
      </p:sp>
      <p:sp>
        <p:nvSpPr>
          <p:cNvPr id="43" name="TextBox 42"/>
          <p:cNvSpPr txBox="1"/>
          <p:nvPr/>
        </p:nvSpPr>
        <p:spPr>
          <a:xfrm>
            <a:off x="2513156" y="1504433"/>
            <a:ext cx="6172134" cy="60950"/>
          </a:xfrm>
          <a:prstGeom prst="rect">
            <a:avLst/>
          </a:prstGeom>
        </p:spPr>
        <p:txBody>
          <a:bodyPr vert="horz" wrap="square" lIns="121505" tIns="0" rIns="121505" bIns="60746"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B0F0">
                  <a:lumMod val="90000"/>
                  <a:lumOff val="10000"/>
                </a:srgbClr>
              </a:solidFill>
              <a:effectLst/>
              <a:uLnTx/>
              <a:uFillTx/>
              <a:latin typeface="Segoe UI" pitchFamily="34" charset="0"/>
              <a:ea typeface="Segoe UI" pitchFamily="34" charset="0"/>
              <a:cs typeface="Segoe UI" pitchFamily="34" charset="0"/>
            </a:endParaRPr>
          </a:p>
        </p:txBody>
      </p:sp>
      <p:sp>
        <p:nvSpPr>
          <p:cNvPr id="46" name="Rectangle 45"/>
          <p:cNvSpPr/>
          <p:nvPr/>
        </p:nvSpPr>
        <p:spPr>
          <a:xfrm>
            <a:off x="9199621" y="6837608"/>
            <a:ext cx="1949467" cy="31618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67" b="0" i="1" u="none" strike="noStrike" kern="1200" cap="none" spc="0" normalizeH="0" baseline="0" noProof="0" dirty="0">
                <a:ln>
                  <a:noFill/>
                </a:ln>
                <a:solidFill>
                  <a:srgbClr val="00B0F0">
                    <a:lumMod val="75000"/>
                    <a:lumOff val="2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*operated by 21Vianet </a:t>
            </a:r>
            <a:endParaRPr kumimoji="0" lang="en-US" sz="1467" b="0" i="1" u="none" strike="noStrike" kern="1200" cap="none" spc="0" normalizeH="0" baseline="0" noProof="0" dirty="0">
              <a:ln>
                <a:noFill/>
              </a:ln>
              <a:solidFill>
                <a:srgbClr val="00B0F0">
                  <a:lumMod val="75000"/>
                  <a:lumOff val="25000"/>
                </a:srgbClr>
              </a:solidFill>
              <a:effectLst/>
              <a:uLnTx/>
              <a:uFillTx/>
              <a:latin typeface="Segoe UI Light" panose="020B0502040204020203" pitchFamily="34" charset="0"/>
              <a:ea typeface="+mn-ea"/>
              <a:cs typeface="Segoe UI Light" panose="020B0502040204020203" pitchFamily="34" charset="0"/>
            </a:endParaRPr>
          </a:p>
        </p:txBody>
      </p:sp>
      <p:sp>
        <p:nvSpPr>
          <p:cNvPr id="47" name="Rectangle 46"/>
          <p:cNvSpPr/>
          <p:nvPr/>
        </p:nvSpPr>
        <p:spPr>
          <a:xfrm>
            <a:off x="10174355" y="6382307"/>
            <a:ext cx="1949467" cy="31618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67" b="0" i="1" u="none" strike="noStrike" kern="1200" cap="none" spc="0" normalizeH="0" baseline="0" noProof="0" dirty="0">
                <a:ln>
                  <a:noFill/>
                </a:ln>
                <a:solidFill>
                  <a:srgbClr val="00B0F0">
                    <a:lumMod val="75000"/>
                    <a:lumOff val="2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*operated by 21Vianet </a:t>
            </a:r>
            <a:endParaRPr kumimoji="0" lang="en-US" sz="1467" b="0" i="1" u="none" strike="noStrike" kern="1200" cap="none" spc="0" normalizeH="0" baseline="0" noProof="0" dirty="0">
              <a:ln>
                <a:noFill/>
              </a:ln>
              <a:solidFill>
                <a:srgbClr val="00B0F0">
                  <a:lumMod val="75000"/>
                  <a:lumOff val="25000"/>
                </a:srgbClr>
              </a:solidFill>
              <a:effectLst/>
              <a:uLnTx/>
              <a:uFillTx/>
              <a:latin typeface="Segoe UI Light" panose="020B0502040204020203" pitchFamily="34" charset="0"/>
              <a:ea typeface="+mn-ea"/>
              <a:cs typeface="Segoe UI Light" panose="020B0502040204020203" pitchFamily="34" charset="0"/>
            </a:endParaRPr>
          </a:p>
        </p:txBody>
      </p:sp>
      <p:sp>
        <p:nvSpPr>
          <p:cNvPr id="158" name="TextBox 157"/>
          <p:cNvSpPr txBox="1"/>
          <p:nvPr/>
        </p:nvSpPr>
        <p:spPr>
          <a:xfrm>
            <a:off x="2526586" y="1515607"/>
            <a:ext cx="5635050" cy="55646"/>
          </a:xfrm>
          <a:prstGeom prst="rect">
            <a:avLst/>
          </a:prstGeom>
        </p:spPr>
        <p:txBody>
          <a:bodyPr vert="horz" wrap="square" lIns="89349" tIns="0" rIns="89349" bIns="4467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00B0F0">
                  <a:lumMod val="90000"/>
                  <a:lumOff val="10000"/>
                </a:srgbClr>
              </a:solidFill>
              <a:effectLst/>
              <a:uLnTx/>
              <a:uFillTx/>
              <a:latin typeface="Segoe UI" pitchFamily="34" charset="0"/>
              <a:ea typeface="Segoe UI" pitchFamily="34" charset="0"/>
              <a:cs typeface="Segoe UI" pitchFamily="34" charset="0"/>
            </a:endParaRPr>
          </a:p>
        </p:txBody>
      </p:sp>
      <p:grpSp>
        <p:nvGrpSpPr>
          <p:cNvPr id="2" name="Group 1"/>
          <p:cNvGrpSpPr/>
          <p:nvPr/>
        </p:nvGrpSpPr>
        <p:grpSpPr>
          <a:xfrm>
            <a:off x="785544" y="2674435"/>
            <a:ext cx="10123944" cy="3197427"/>
            <a:chOff x="785544" y="2674435"/>
            <a:chExt cx="10123944" cy="3197427"/>
          </a:xfrm>
        </p:grpSpPr>
        <p:pic>
          <p:nvPicPr>
            <p:cNvPr id="129" name="Picture 1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2560" y="2753181"/>
              <a:ext cx="775286" cy="744684"/>
            </a:xfrm>
            <a:prstGeom prst="rect">
              <a:avLst/>
            </a:prstGeom>
            <a:effectLst>
              <a:outerShdw blurRad="63500" sx="102000" sy="102000" algn="ctr" rotWithShape="0">
                <a:prstClr val="black">
                  <a:alpha val="40000"/>
                </a:prstClr>
              </a:outerShdw>
            </a:effectLst>
          </p:spPr>
        </p:pic>
        <p:pic>
          <p:nvPicPr>
            <p:cNvPr id="130" name="Picture 1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7321" y="2989026"/>
              <a:ext cx="775286" cy="744684"/>
            </a:xfrm>
            <a:prstGeom prst="rect">
              <a:avLst/>
            </a:prstGeom>
            <a:effectLst>
              <a:outerShdw blurRad="63500" sx="102000" sy="102000" algn="ctr" rotWithShape="0">
                <a:prstClr val="black">
                  <a:alpha val="40000"/>
                </a:prstClr>
              </a:outerShdw>
            </a:effectLst>
          </p:spPr>
        </p:pic>
        <p:pic>
          <p:nvPicPr>
            <p:cNvPr id="131" name="Picture 1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5746" y="2709305"/>
              <a:ext cx="775286" cy="744684"/>
            </a:xfrm>
            <a:prstGeom prst="rect">
              <a:avLst/>
            </a:prstGeom>
            <a:effectLst>
              <a:outerShdw blurRad="63500" sx="102000" sy="102000" algn="ctr" rotWithShape="0">
                <a:prstClr val="black">
                  <a:alpha val="40000"/>
                </a:prstClr>
              </a:outerShdw>
            </a:effectLst>
          </p:spPr>
        </p:pic>
        <p:pic>
          <p:nvPicPr>
            <p:cNvPr id="132" name="Picture 13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1300" y="2921225"/>
              <a:ext cx="775286" cy="744684"/>
            </a:xfrm>
            <a:prstGeom prst="rect">
              <a:avLst/>
            </a:prstGeom>
            <a:effectLst>
              <a:outerShdw blurRad="63500" sx="102000" sy="102000" algn="ctr" rotWithShape="0">
                <a:prstClr val="black">
                  <a:alpha val="40000"/>
                </a:prstClr>
              </a:outerShdw>
            </a:effectLst>
          </p:spPr>
        </p:pic>
        <p:pic>
          <p:nvPicPr>
            <p:cNvPr id="133" name="Picture 1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54076" y="3609857"/>
              <a:ext cx="775286" cy="744684"/>
            </a:xfrm>
            <a:prstGeom prst="rect">
              <a:avLst/>
            </a:prstGeom>
            <a:effectLst>
              <a:outerShdw blurRad="63500" sx="102000" sy="102000" algn="ctr" rotWithShape="0">
                <a:prstClr val="black">
                  <a:alpha val="40000"/>
                </a:prstClr>
              </a:outerShdw>
            </a:effectLst>
          </p:spPr>
        </p:pic>
        <p:pic>
          <p:nvPicPr>
            <p:cNvPr id="134" name="Picture 13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3684" y="4125454"/>
              <a:ext cx="775286" cy="744684"/>
            </a:xfrm>
            <a:prstGeom prst="rect">
              <a:avLst/>
            </a:prstGeom>
            <a:effectLst>
              <a:outerShdw blurRad="63500" sx="102000" sy="102000" algn="ctr" rotWithShape="0">
                <a:prstClr val="black">
                  <a:alpha val="40000"/>
                </a:prstClr>
              </a:outerShdw>
            </a:effectLst>
          </p:spPr>
        </p:pic>
        <p:sp>
          <p:nvSpPr>
            <p:cNvPr id="135" name="Rectangle 134"/>
            <p:cNvSpPr/>
            <p:nvPr/>
          </p:nvSpPr>
          <p:spPr bwMode="auto">
            <a:xfrm>
              <a:off x="2079688" y="2807372"/>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Chicago</a:t>
              </a:r>
            </a:p>
          </p:txBody>
        </p:sp>
        <p:sp>
          <p:nvSpPr>
            <p:cNvPr id="136" name="Rectangle 135"/>
            <p:cNvSpPr/>
            <p:nvPr/>
          </p:nvSpPr>
          <p:spPr bwMode="auto">
            <a:xfrm>
              <a:off x="979232" y="3529947"/>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Cheyenne</a:t>
              </a:r>
            </a:p>
          </p:txBody>
        </p:sp>
        <p:sp>
          <p:nvSpPr>
            <p:cNvPr id="137" name="Rectangle 136"/>
            <p:cNvSpPr/>
            <p:nvPr/>
          </p:nvSpPr>
          <p:spPr bwMode="auto">
            <a:xfrm>
              <a:off x="4370217" y="2674435"/>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Dublin</a:t>
              </a:r>
            </a:p>
          </p:txBody>
        </p:sp>
        <p:sp>
          <p:nvSpPr>
            <p:cNvPr id="138" name="Rectangle 137"/>
            <p:cNvSpPr/>
            <p:nvPr/>
          </p:nvSpPr>
          <p:spPr bwMode="auto">
            <a:xfrm>
              <a:off x="6163615" y="2932063"/>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Amsterdam</a:t>
              </a:r>
            </a:p>
          </p:txBody>
        </p:sp>
        <p:sp>
          <p:nvSpPr>
            <p:cNvPr id="139" name="Rectangle 138"/>
            <p:cNvSpPr/>
            <p:nvPr/>
          </p:nvSpPr>
          <p:spPr bwMode="auto">
            <a:xfrm>
              <a:off x="7745201" y="3785901"/>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Hong Kong</a:t>
              </a:r>
            </a:p>
          </p:txBody>
        </p:sp>
        <p:sp>
          <p:nvSpPr>
            <p:cNvPr id="140" name="Rectangle 139"/>
            <p:cNvSpPr/>
            <p:nvPr/>
          </p:nvSpPr>
          <p:spPr bwMode="auto">
            <a:xfrm>
              <a:off x="7289277" y="4272605"/>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Singapore</a:t>
              </a:r>
            </a:p>
          </p:txBody>
        </p:sp>
        <p:pic>
          <p:nvPicPr>
            <p:cNvPr id="141" name="Picture 1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29362" y="3228887"/>
              <a:ext cx="775286" cy="744684"/>
            </a:xfrm>
            <a:prstGeom prst="rect">
              <a:avLst/>
            </a:prstGeom>
            <a:effectLst>
              <a:outerShdw blurRad="63500" sx="102000" sy="102000" algn="ctr" rotWithShape="0">
                <a:prstClr val="black">
                  <a:alpha val="40000"/>
                </a:prstClr>
              </a:outerShdw>
            </a:effectLst>
          </p:spPr>
        </p:pic>
        <p:sp>
          <p:nvSpPr>
            <p:cNvPr id="142" name="Rectangle 141"/>
            <p:cNvSpPr/>
            <p:nvPr/>
          </p:nvSpPr>
          <p:spPr bwMode="auto">
            <a:xfrm>
              <a:off x="9741194" y="3282970"/>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Japan</a:t>
              </a:r>
            </a:p>
          </p:txBody>
        </p:sp>
        <p:pic>
          <p:nvPicPr>
            <p:cNvPr id="143" name="Picture 14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8373" y="3527923"/>
              <a:ext cx="775286" cy="744684"/>
            </a:xfrm>
            <a:prstGeom prst="rect">
              <a:avLst/>
            </a:prstGeom>
            <a:effectLst>
              <a:outerShdw blurRad="63500" sx="102000" sy="102000" algn="ctr" rotWithShape="0">
                <a:prstClr val="black">
                  <a:alpha val="40000"/>
                </a:prstClr>
              </a:outerShdw>
            </a:effectLst>
          </p:spPr>
        </p:pic>
        <p:sp>
          <p:nvSpPr>
            <p:cNvPr id="144" name="Rectangle 143"/>
            <p:cNvSpPr/>
            <p:nvPr/>
          </p:nvSpPr>
          <p:spPr bwMode="auto">
            <a:xfrm>
              <a:off x="2053172" y="4035959"/>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San Antonio</a:t>
              </a:r>
            </a:p>
          </p:txBody>
        </p:sp>
        <p:pic>
          <p:nvPicPr>
            <p:cNvPr id="145" name="Picture 1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2933" y="3215935"/>
              <a:ext cx="775286" cy="744684"/>
            </a:xfrm>
            <a:prstGeom prst="rect">
              <a:avLst/>
            </a:prstGeom>
            <a:effectLst>
              <a:outerShdw blurRad="63500" sx="102000" sy="102000" algn="ctr" rotWithShape="0">
                <a:prstClr val="black">
                  <a:alpha val="40000"/>
                </a:prstClr>
              </a:outerShdw>
            </a:effectLst>
          </p:spPr>
        </p:pic>
        <p:sp>
          <p:nvSpPr>
            <p:cNvPr id="146" name="Rectangle 145"/>
            <p:cNvSpPr/>
            <p:nvPr/>
          </p:nvSpPr>
          <p:spPr bwMode="auto">
            <a:xfrm>
              <a:off x="3211307" y="3192438"/>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a:ln>
                    <a:noFill/>
                  </a:ln>
                  <a:solidFill>
                    <a:srgbClr val="FFFFFF"/>
                  </a:solidFill>
                  <a:effectLst/>
                  <a:uLnTx/>
                  <a:uFillTx/>
                  <a:latin typeface="Segoe UI Light"/>
                  <a:ea typeface="+mn-ea"/>
                  <a:cs typeface="Segoe UI" pitchFamily="34" charset="0"/>
                </a:rPr>
                <a:t>Boydton</a:t>
              </a:r>
              <a:endPar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endParaRPr>
            </a:p>
          </p:txBody>
        </p:sp>
        <p:pic>
          <p:nvPicPr>
            <p:cNvPr id="147" name="Picture 1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7852" y="3077528"/>
              <a:ext cx="775286" cy="744684"/>
            </a:xfrm>
            <a:prstGeom prst="rect">
              <a:avLst/>
            </a:prstGeom>
            <a:effectLst>
              <a:outerShdw blurRad="63500" sx="102000" sy="102000" algn="ctr" rotWithShape="0">
                <a:prstClr val="black">
                  <a:alpha val="40000"/>
                </a:prstClr>
              </a:outerShdw>
            </a:effectLst>
          </p:spPr>
        </p:pic>
        <p:pic>
          <p:nvPicPr>
            <p:cNvPr id="148" name="Picture 1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41034" y="3311603"/>
              <a:ext cx="775286" cy="744684"/>
            </a:xfrm>
            <a:prstGeom prst="rect">
              <a:avLst/>
            </a:prstGeom>
            <a:effectLst>
              <a:outerShdw blurRad="63500" sx="102000" sy="102000" algn="ctr" rotWithShape="0">
                <a:prstClr val="black">
                  <a:alpha val="40000"/>
                </a:prstClr>
              </a:outerShdw>
            </a:effectLst>
          </p:spPr>
        </p:pic>
        <p:sp>
          <p:nvSpPr>
            <p:cNvPr id="149" name="Rectangle 148"/>
            <p:cNvSpPr/>
            <p:nvPr/>
          </p:nvSpPr>
          <p:spPr bwMode="auto">
            <a:xfrm>
              <a:off x="7922618" y="3391876"/>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Shanghai*</a:t>
              </a:r>
            </a:p>
          </p:txBody>
        </p:sp>
        <p:pic>
          <p:nvPicPr>
            <p:cNvPr id="150" name="Picture 14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2100" y="3155581"/>
              <a:ext cx="775286" cy="744684"/>
            </a:xfrm>
            <a:prstGeom prst="rect">
              <a:avLst/>
            </a:prstGeom>
            <a:effectLst>
              <a:outerShdw blurRad="63500" sx="102000" sy="102000" algn="ctr" rotWithShape="0">
                <a:prstClr val="black">
                  <a:alpha val="40000"/>
                </a:prstClr>
              </a:outerShdw>
            </a:effectLst>
          </p:spPr>
        </p:pic>
        <p:sp>
          <p:nvSpPr>
            <p:cNvPr id="151" name="Rectangle 150"/>
            <p:cNvSpPr/>
            <p:nvPr/>
          </p:nvSpPr>
          <p:spPr bwMode="auto">
            <a:xfrm>
              <a:off x="785544" y="3056176"/>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Quincy</a:t>
              </a:r>
            </a:p>
          </p:txBody>
        </p:sp>
        <p:sp>
          <p:nvSpPr>
            <p:cNvPr id="152" name="Rectangle 151"/>
            <p:cNvSpPr/>
            <p:nvPr/>
          </p:nvSpPr>
          <p:spPr bwMode="auto">
            <a:xfrm>
              <a:off x="2319743" y="3525231"/>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Des Moines</a:t>
              </a:r>
            </a:p>
          </p:txBody>
        </p:sp>
        <p:pic>
          <p:nvPicPr>
            <p:cNvPr id="153" name="Picture 15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36727" y="5127178"/>
              <a:ext cx="775286" cy="744684"/>
            </a:xfrm>
            <a:prstGeom prst="rect">
              <a:avLst/>
            </a:prstGeom>
            <a:effectLst>
              <a:outerShdw blurRad="63500" sx="102000" sy="102000" algn="ctr" rotWithShape="0">
                <a:prstClr val="black">
                  <a:alpha val="40000"/>
                </a:prstClr>
              </a:outerShdw>
            </a:effectLst>
          </p:spPr>
        </p:pic>
        <p:pic>
          <p:nvPicPr>
            <p:cNvPr id="154" name="Picture 15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98977" y="4784978"/>
              <a:ext cx="775286" cy="744684"/>
            </a:xfrm>
            <a:prstGeom prst="rect">
              <a:avLst/>
            </a:prstGeom>
            <a:effectLst>
              <a:outerShdw blurRad="63500" sx="102000" sy="102000" algn="ctr" rotWithShape="0">
                <a:prstClr val="black">
                  <a:alpha val="40000"/>
                </a:prstClr>
              </a:outerShdw>
            </a:effectLst>
          </p:spPr>
        </p:pic>
        <p:pic>
          <p:nvPicPr>
            <p:cNvPr id="155" name="Picture 15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69124" y="4685452"/>
              <a:ext cx="775286" cy="744684"/>
            </a:xfrm>
            <a:prstGeom prst="rect">
              <a:avLst/>
            </a:prstGeom>
            <a:effectLst>
              <a:outerShdw blurRad="63500" sx="102000" sy="102000" algn="ctr" rotWithShape="0">
                <a:prstClr val="black">
                  <a:alpha val="40000"/>
                </a:prstClr>
              </a:outerShdw>
            </a:effectLst>
          </p:spPr>
        </p:pic>
        <p:sp>
          <p:nvSpPr>
            <p:cNvPr id="156" name="Rectangle 155"/>
            <p:cNvSpPr/>
            <p:nvPr/>
          </p:nvSpPr>
          <p:spPr bwMode="auto">
            <a:xfrm>
              <a:off x="4215896" y="4657079"/>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Brazil</a:t>
              </a:r>
            </a:p>
          </p:txBody>
        </p:sp>
        <p:sp>
          <p:nvSpPr>
            <p:cNvPr id="157" name="Rectangle 156"/>
            <p:cNvSpPr/>
            <p:nvPr/>
          </p:nvSpPr>
          <p:spPr bwMode="auto">
            <a:xfrm>
              <a:off x="8676076" y="5116091"/>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Australia</a:t>
              </a:r>
            </a:p>
          </p:txBody>
        </p:sp>
        <p:pic>
          <p:nvPicPr>
            <p:cNvPr id="159" name="Picture 1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26525" y="3033205"/>
              <a:ext cx="775286" cy="744684"/>
            </a:xfrm>
            <a:prstGeom prst="rect">
              <a:avLst/>
            </a:prstGeom>
            <a:effectLst>
              <a:outerShdw blurRad="63500" sx="102000" sy="102000" algn="ctr" rotWithShape="0">
                <a:prstClr val="black">
                  <a:alpha val="40000"/>
                </a:prstClr>
              </a:outerShdw>
            </a:effectLst>
          </p:spPr>
        </p:pic>
        <p:sp>
          <p:nvSpPr>
            <p:cNvPr id="160" name="Rectangle 159"/>
            <p:cNvSpPr/>
            <p:nvPr/>
          </p:nvSpPr>
          <p:spPr bwMode="auto">
            <a:xfrm>
              <a:off x="8108110" y="3009141"/>
              <a:ext cx="1168294" cy="33379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05" tIns="67208" rIns="67205" bIns="67214" numCol="1" rtlCol="0" anchor="ctr" anchorCtr="0" compatLnSpc="1">
              <a:prstTxWarp prst="textNoShape">
                <a:avLst/>
              </a:prstTxWarp>
            </a:bodyPr>
            <a:lstStyle/>
            <a:p>
              <a:pPr marL="0" marR="0" lvl="0" indent="0" algn="ctr" defTabSz="895968" rtl="0" eaLnBrk="1" fontAlgn="auto" latinLnBrk="0" hangingPunct="1">
                <a:lnSpc>
                  <a:spcPct val="100000"/>
                </a:lnSpc>
                <a:spcBef>
                  <a:spcPts val="0"/>
                </a:spcBef>
                <a:spcAft>
                  <a:spcPts val="0"/>
                </a:spcAft>
                <a:buClrTx/>
                <a:buSzTx/>
                <a:buFontTx/>
                <a:buNone/>
                <a:tabLst/>
                <a:defRPr/>
              </a:pPr>
              <a:r>
                <a:rPr kumimoji="0" lang="en-US" sz="1323" b="0" i="0" u="none" strike="noStrike" kern="1200" cap="none" spc="-74" normalizeH="0" baseline="0" noProof="0" dirty="0">
                  <a:ln>
                    <a:noFill/>
                  </a:ln>
                  <a:solidFill>
                    <a:srgbClr val="FFFFFF"/>
                  </a:solidFill>
                  <a:effectLst/>
                  <a:uLnTx/>
                  <a:uFillTx/>
                  <a:latin typeface="Segoe UI Light"/>
                  <a:ea typeface="+mn-ea"/>
                  <a:cs typeface="Segoe UI" pitchFamily="34" charset="0"/>
                </a:rPr>
                <a:t>Beijing*</a:t>
              </a:r>
            </a:p>
          </p:txBody>
        </p:sp>
      </p:grpSp>
      <p:grpSp>
        <p:nvGrpSpPr>
          <p:cNvPr id="5" name="Group 4"/>
          <p:cNvGrpSpPr/>
          <p:nvPr/>
        </p:nvGrpSpPr>
        <p:grpSpPr>
          <a:xfrm>
            <a:off x="99110" y="1369302"/>
            <a:ext cx="11928558" cy="5474748"/>
            <a:chOff x="0" y="959977"/>
            <a:chExt cx="11928558" cy="5474747"/>
          </a:xfrm>
        </p:grpSpPr>
        <p:pic>
          <p:nvPicPr>
            <p:cNvPr id="124" name="Picture 123"/>
            <p:cNvPicPr>
              <a:picLocks noChangeAspect="1"/>
            </p:cNvPicPr>
            <p:nvPr/>
          </p:nvPicPr>
          <p:blipFill rotWithShape="1">
            <a:blip r:embed="rId6" cstate="email">
              <a:duotone>
                <a:schemeClr val="accent1">
                  <a:shade val="45000"/>
                  <a:satMod val="135000"/>
                </a:schemeClr>
                <a:prstClr val="white"/>
              </a:duotone>
              <a:extLst>
                <a:ext uri="{28A0092B-C50C-407E-A947-70E740481C1C}">
                  <a14:useLocalDpi xmlns:a14="http://schemas.microsoft.com/office/drawing/2010/main"/>
                </a:ext>
              </a:extLst>
            </a:blip>
            <a:srcRect b="23496"/>
            <a:stretch/>
          </p:blipFill>
          <p:spPr>
            <a:xfrm>
              <a:off x="0" y="959977"/>
              <a:ext cx="11123708" cy="5057517"/>
            </a:xfrm>
            <a:prstGeom prst="rect">
              <a:avLst/>
            </a:prstGeom>
          </p:spPr>
        </p:pic>
        <p:grpSp>
          <p:nvGrpSpPr>
            <p:cNvPr id="4" name="Group 3"/>
            <p:cNvGrpSpPr/>
            <p:nvPr/>
          </p:nvGrpSpPr>
          <p:grpSpPr>
            <a:xfrm>
              <a:off x="276902" y="1515607"/>
              <a:ext cx="11651656" cy="4919117"/>
              <a:chOff x="276902" y="1515607"/>
              <a:chExt cx="11651656" cy="4919117"/>
            </a:xfrm>
          </p:grpSpPr>
          <p:sp>
            <p:nvSpPr>
              <p:cNvPr id="125" name="Oval 124"/>
              <p:cNvSpPr/>
              <p:nvPr/>
            </p:nvSpPr>
            <p:spPr bwMode="auto">
              <a:xfrm>
                <a:off x="2371664" y="3008234"/>
                <a:ext cx="3062544" cy="3426490"/>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67205" tIns="33603" rIns="67205" bIns="33603" anchor="ctr"/>
              <a:lstStyle/>
              <a:p>
                <a:pPr marL="0" marR="0" lvl="0" indent="0" algn="ctr" defTabSz="671845" rtl="0" eaLnBrk="1" fontAlgn="auto" latinLnBrk="0" hangingPunct="1">
                  <a:lnSpc>
                    <a:spcPct val="100000"/>
                  </a:lnSpc>
                  <a:spcBef>
                    <a:spcPts val="0"/>
                  </a:spcBef>
                  <a:spcAft>
                    <a:spcPts val="0"/>
                  </a:spcAft>
                  <a:buClrTx/>
                  <a:buSzTx/>
                  <a:buFontTx/>
                  <a:buNone/>
                  <a:tabLst/>
                  <a:defRPr/>
                </a:pPr>
                <a:endParaRPr kumimoji="0" lang="en-US" sz="176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26" name="Oval 125"/>
              <p:cNvSpPr/>
              <p:nvPr/>
            </p:nvSpPr>
            <p:spPr bwMode="auto">
              <a:xfrm>
                <a:off x="7185212" y="1831709"/>
                <a:ext cx="4743346" cy="4185785"/>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67205" tIns="33603" rIns="67205" bIns="33603" anchor="ctr"/>
              <a:lstStyle/>
              <a:p>
                <a:pPr marL="0" marR="0" lvl="0" indent="0" algn="ctr" defTabSz="671845" rtl="0" eaLnBrk="1" fontAlgn="auto" latinLnBrk="0" hangingPunct="1">
                  <a:lnSpc>
                    <a:spcPct val="100000"/>
                  </a:lnSpc>
                  <a:spcBef>
                    <a:spcPts val="0"/>
                  </a:spcBef>
                  <a:spcAft>
                    <a:spcPts val="0"/>
                  </a:spcAft>
                  <a:buClrTx/>
                  <a:buSzTx/>
                  <a:buFontTx/>
                  <a:buNone/>
                  <a:tabLst/>
                  <a:defRPr/>
                </a:pPr>
                <a:endParaRPr kumimoji="0" lang="en-US" sz="176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27" name="Oval 126"/>
              <p:cNvSpPr/>
              <p:nvPr/>
            </p:nvSpPr>
            <p:spPr bwMode="auto">
              <a:xfrm>
                <a:off x="3855881" y="1734763"/>
                <a:ext cx="5285136" cy="4223058"/>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67205" tIns="33603" rIns="67205" bIns="33603" anchor="ctr"/>
              <a:lstStyle/>
              <a:p>
                <a:pPr marL="0" marR="0" lvl="0" indent="0" algn="ctr" defTabSz="671845" rtl="0" eaLnBrk="1" fontAlgn="auto" latinLnBrk="0" hangingPunct="1">
                  <a:lnSpc>
                    <a:spcPct val="100000"/>
                  </a:lnSpc>
                  <a:spcBef>
                    <a:spcPts val="0"/>
                  </a:spcBef>
                  <a:spcAft>
                    <a:spcPts val="0"/>
                  </a:spcAft>
                  <a:buClrTx/>
                  <a:buSzTx/>
                  <a:buFontTx/>
                  <a:buNone/>
                  <a:tabLst/>
                  <a:defRPr/>
                </a:pPr>
                <a:endParaRPr kumimoji="0" lang="en-US" sz="147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8" name="Oval 127"/>
              <p:cNvSpPr/>
              <p:nvPr/>
            </p:nvSpPr>
            <p:spPr bwMode="auto">
              <a:xfrm>
                <a:off x="276902" y="1515607"/>
                <a:ext cx="4741450" cy="2971310"/>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67205" tIns="33603" rIns="67205" bIns="33603" anchor="ctr"/>
              <a:lstStyle/>
              <a:p>
                <a:pPr marL="0" marR="0" lvl="0" indent="0" algn="ctr" defTabSz="671845" rtl="0" eaLnBrk="1" fontAlgn="auto" latinLnBrk="0" hangingPunct="1">
                  <a:lnSpc>
                    <a:spcPct val="100000"/>
                  </a:lnSpc>
                  <a:spcBef>
                    <a:spcPts val="0"/>
                  </a:spcBef>
                  <a:spcAft>
                    <a:spcPts val="0"/>
                  </a:spcAft>
                  <a:buClrTx/>
                  <a:buSzTx/>
                  <a:buFontTx/>
                  <a:buNone/>
                  <a:tabLst/>
                  <a:defRPr/>
                </a:pPr>
                <a:endParaRPr kumimoji="0" lang="en-US" sz="176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sp>
        <p:nvSpPr>
          <p:cNvPr id="3" name="Rectangle 2"/>
          <p:cNvSpPr/>
          <p:nvPr/>
        </p:nvSpPr>
        <p:spPr>
          <a:xfrm>
            <a:off x="848510" y="156870"/>
            <a:ext cx="11093743" cy="707886"/>
          </a:xfrm>
          <a:prstGeom prst="rect">
            <a:avLst/>
          </a:prstGeom>
        </p:spPr>
        <p:txBody>
          <a:bodyPr wrap="none">
            <a:spAutoFit/>
          </a:bodyPr>
          <a:lstStyle/>
          <a:p>
            <a:r>
              <a:rPr lang="ru-RU" sz="4000" dirty="0" smtClean="0"/>
              <a:t>Внутренние </a:t>
            </a:r>
            <a:r>
              <a:rPr lang="ru-RU" sz="4000" dirty="0"/>
              <a:t>источники информации </a:t>
            </a:r>
            <a:r>
              <a:rPr lang="en-US" sz="4000" dirty="0"/>
              <a:t>Microsoft</a:t>
            </a:r>
          </a:p>
        </p:txBody>
      </p:sp>
    </p:spTree>
    <p:extLst>
      <p:ext uri="{BB962C8B-B14F-4D97-AF65-F5344CB8AC3E}">
        <p14:creationId xmlns:p14="http://schemas.microsoft.com/office/powerpoint/2010/main" val="36347257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7" y="229054"/>
            <a:ext cx="11471288" cy="553998"/>
          </a:xfrm>
        </p:spPr>
        <p:txBody>
          <a:bodyPr/>
          <a:lstStyle/>
          <a:p>
            <a:pPr algn="ctr"/>
            <a:r>
              <a:rPr lang="ru-RU" sz="4000" dirty="0" smtClean="0">
                <a:effectLst>
                  <a:outerShdw blurRad="38100" dist="38100" dir="2700000" algn="tl">
                    <a:srgbClr val="000000">
                      <a:alpha val="43137"/>
                    </a:srgbClr>
                  </a:outerShdw>
                </a:effectLst>
                <a:latin typeface="+mn-lt"/>
              </a:rPr>
              <a:t>Внешние источники информации </a:t>
            </a:r>
            <a:r>
              <a:rPr lang="en-US" sz="4000" dirty="0" smtClean="0">
                <a:effectLst>
                  <a:outerShdw blurRad="38100" dist="38100" dir="2700000" algn="tl">
                    <a:srgbClr val="000000">
                      <a:alpha val="43137"/>
                    </a:srgbClr>
                  </a:outerShdw>
                </a:effectLst>
                <a:latin typeface="+mn-lt"/>
              </a:rPr>
              <a:t>Microsoft</a:t>
            </a:r>
            <a:endParaRPr lang="en-US" sz="4000" dirty="0">
              <a:effectLst>
                <a:outerShdw blurRad="38100" dist="38100" dir="2700000" algn="tl">
                  <a:srgbClr val="000000">
                    <a:alpha val="43137"/>
                  </a:srgbClr>
                </a:outerShdw>
              </a:effectLst>
              <a:latin typeface="+mn-lt"/>
            </a:endParaRPr>
          </a:p>
        </p:txBody>
      </p:sp>
      <p:sp>
        <p:nvSpPr>
          <p:cNvPr id="5" name="Rectangle 4"/>
          <p:cNvSpPr/>
          <p:nvPr/>
        </p:nvSpPr>
        <p:spPr bwMode="auto">
          <a:xfrm>
            <a:off x="16104" y="4050922"/>
            <a:ext cx="11871870" cy="2820243"/>
          </a:xfrm>
          <a:prstGeom prst="rect">
            <a:avLst/>
          </a:prstGeom>
          <a:gradFill>
            <a:gsLst>
              <a:gs pos="0">
                <a:schemeClr val="bg1">
                  <a:alpha val="66000"/>
                </a:schemeClr>
              </a:gs>
              <a:gs pos="44000">
                <a:schemeClr val="bg1">
                  <a:alpha val="0"/>
                </a:schemeClr>
              </a:gs>
              <a:gs pos="100000">
                <a:schemeClr val="bg1">
                  <a:alpha val="0"/>
                </a:schemeClr>
              </a:gs>
            </a:gsLst>
            <a:lin ang="16800000" scaled="0"/>
          </a:gradFill>
          <a:ln>
            <a:headEnd type="none" w="med" len="med"/>
            <a:tailEnd type="none" w="med" len="med"/>
          </a:ln>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2384" tIns="51192" rIns="102384" bIns="51192" numCol="1" rtlCol="0" anchor="ctr" anchorCtr="0" compatLnSpc="1">
            <a:prstTxWarp prst="textNoShape">
              <a:avLst/>
            </a:prstTxWarp>
          </a:bodyPr>
          <a:lstStyle/>
          <a:p>
            <a:pPr algn="ctr" defTabSz="1023503" fontAlgn="base">
              <a:spcBef>
                <a:spcPct val="0"/>
              </a:spcBef>
              <a:spcAft>
                <a:spcPct val="0"/>
              </a:spcAft>
            </a:pPr>
            <a:endParaRPr lang="en-US" sz="1400" dirty="0">
              <a:solidFill>
                <a:srgbClr val="FFFFFF"/>
              </a:solidFill>
              <a:effectLst>
                <a:outerShdw blurRad="38100" dist="38100" dir="2700000" algn="tl">
                  <a:srgbClr val="000000">
                    <a:alpha val="43137"/>
                  </a:srgbClr>
                </a:outerShdw>
              </a:effectLst>
            </a:endParaRPr>
          </a:p>
        </p:txBody>
      </p:sp>
      <p:sp>
        <p:nvSpPr>
          <p:cNvPr id="6" name="Rectangle 5"/>
          <p:cNvSpPr/>
          <p:nvPr/>
        </p:nvSpPr>
        <p:spPr bwMode="auto">
          <a:xfrm flipH="1">
            <a:off x="-268401" y="4399659"/>
            <a:ext cx="12457949" cy="2466403"/>
          </a:xfrm>
          <a:prstGeom prst="rect">
            <a:avLst/>
          </a:prstGeom>
          <a:gradFill>
            <a:gsLst>
              <a:gs pos="0">
                <a:schemeClr val="bg1">
                  <a:alpha val="74000"/>
                </a:schemeClr>
              </a:gs>
              <a:gs pos="50000">
                <a:schemeClr val="bg1">
                  <a:alpha val="0"/>
                </a:schemeClr>
              </a:gs>
              <a:gs pos="100000">
                <a:schemeClr val="bg1">
                  <a:alpha val="0"/>
                </a:schemeClr>
              </a:gs>
            </a:gsLst>
            <a:lin ang="16800000" scaled="0"/>
          </a:gradFill>
          <a:ln>
            <a:headEnd type="none" w="med" len="med"/>
            <a:tailEnd type="none" w="med" len="med"/>
          </a:ln>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2384" tIns="51192" rIns="102384" bIns="51192" numCol="1" rtlCol="0" anchor="ctr" anchorCtr="0" compatLnSpc="1">
            <a:prstTxWarp prst="textNoShape">
              <a:avLst/>
            </a:prstTxWarp>
          </a:bodyPr>
          <a:lstStyle/>
          <a:p>
            <a:pPr algn="ctr" defTabSz="1023503" fontAlgn="base">
              <a:spcBef>
                <a:spcPct val="0"/>
              </a:spcBef>
              <a:spcAft>
                <a:spcPct val="0"/>
              </a:spcAft>
            </a:pPr>
            <a:endParaRPr lang="en-US" sz="1400" dirty="0">
              <a:solidFill>
                <a:srgbClr val="FFFFFF"/>
              </a:solidFill>
              <a:effectLst>
                <a:outerShdw blurRad="38100" dist="38100" dir="2700000" algn="tl">
                  <a:srgbClr val="000000">
                    <a:alpha val="43137"/>
                  </a:srgbClr>
                </a:outerShdw>
              </a:effectLst>
            </a:endParaRPr>
          </a:p>
        </p:txBody>
      </p:sp>
      <p:pic>
        <p:nvPicPr>
          <p:cNvPr id="7" name="Picture 2" descr="\\server3\InternalBin\Resource DVD\DVD_ART36\Artwork_Imagery\Icons - Illustrations\Internet Clouds web\cloud oval blue.png"/>
          <p:cNvPicPr>
            <a:picLocks noChangeAspect="1" noChangeArrowheads="1"/>
          </p:cNvPicPr>
          <p:nvPr/>
        </p:nvPicPr>
        <p:blipFill>
          <a:blip r:embed="rId3" cstate="email">
            <a:alphaModFix amt="70000"/>
            <a:extLst>
              <a:ext uri="{28A0092B-C50C-407E-A947-70E740481C1C}">
                <a14:useLocalDpi xmlns:a14="http://schemas.microsoft.com/office/drawing/2010/main"/>
              </a:ext>
            </a:extLst>
          </a:blip>
          <a:srcRect l="6710" r="6839"/>
          <a:stretch>
            <a:fillRect/>
          </a:stretch>
        </p:blipFill>
        <p:spPr bwMode="auto">
          <a:xfrm>
            <a:off x="2455" y="3522158"/>
            <a:ext cx="12187096" cy="2764831"/>
          </a:xfrm>
          <a:prstGeom prst="rect">
            <a:avLst/>
          </a:prstGeom>
          <a:blipFill dpi="0" rotWithShape="1">
            <a:blip r:embed="rId4" cstate="print">
              <a:alphaModFix amt="70000"/>
            </a:blip>
            <a:srcRect/>
            <a:stretch>
              <a:fillRect/>
            </a:stretch>
          </a:blipFill>
          <a:ln w="55000" cap="flat" cmpd="thickThin" algn="ctr">
            <a:noFill/>
            <a:prstDash val="solid"/>
            <a:headEnd type="none" w="med" len="med"/>
            <a:tailEnd type="none" w="med" len="med"/>
          </a:ln>
          <a:effectLst/>
        </p:spPr>
      </p:pic>
      <p:pic>
        <p:nvPicPr>
          <p:cNvPr id="10" name="Picture 2" descr="\\server3\Restrict\FTP_Root\Clients\White_Whale\7-20556_Security_Intelligence_Report_10-30\SFP_ART\png\dotted_map_SPHERE.png"/>
          <p:cNvPicPr>
            <a:picLocks noChangeAspect="1" noChangeArrowheads="1"/>
          </p:cNvPicPr>
          <p:nvPr/>
        </p:nvPicPr>
        <p:blipFill>
          <a:blip r:embed="rId5" cstate="email">
            <a:lum bright="40000"/>
            <a:extLst>
              <a:ext uri="{28A0092B-C50C-407E-A947-70E740481C1C}">
                <a14:useLocalDpi xmlns:a14="http://schemas.microsoft.com/office/drawing/2010/main"/>
              </a:ext>
            </a:extLst>
          </a:blip>
          <a:srcRect/>
          <a:stretch>
            <a:fillRect/>
          </a:stretch>
        </p:blipFill>
        <p:spPr bwMode="auto">
          <a:xfrm>
            <a:off x="1589918" y="3556358"/>
            <a:ext cx="8609379" cy="29327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grpSp>
        <p:nvGrpSpPr>
          <p:cNvPr id="4" name="Group 3"/>
          <p:cNvGrpSpPr/>
          <p:nvPr/>
        </p:nvGrpSpPr>
        <p:grpSpPr>
          <a:xfrm>
            <a:off x="1778301" y="1155199"/>
            <a:ext cx="8421580" cy="3261544"/>
            <a:chOff x="1889125" y="1104900"/>
            <a:chExt cx="8422774" cy="3262007"/>
          </a:xfrm>
        </p:grpSpPr>
        <p:sp>
          <p:nvSpPr>
            <p:cNvPr id="3" name="Round Same Side Corner Rectangle 2"/>
            <p:cNvSpPr/>
            <p:nvPr/>
          </p:nvSpPr>
          <p:spPr bwMode="auto">
            <a:xfrm>
              <a:off x="1889125" y="1104900"/>
              <a:ext cx="8408988" cy="3262007"/>
            </a:xfrm>
            <a:prstGeom prst="round2SameRect">
              <a:avLst>
                <a:gd name="adj1" fmla="val 9021"/>
                <a:gd name="adj2" fmla="val 0"/>
              </a:avLst>
            </a:prstGeom>
            <a:gradFill flip="none" rotWithShape="1">
              <a:gsLst>
                <a:gs pos="20000">
                  <a:srgbClr val="0070C0">
                    <a:alpha val="0"/>
                  </a:srgbClr>
                </a:gs>
                <a:gs pos="38000">
                  <a:schemeClr val="tx1">
                    <a:alpha val="0"/>
                  </a:schemeClr>
                </a:gs>
                <a:gs pos="95000">
                  <a:srgbClr val="000000">
                    <a:alpha val="45000"/>
                  </a:srgbClr>
                </a:gs>
              </a:gsLst>
              <a:lin ang="15600000" scaled="0"/>
              <a:tileRect/>
            </a:gradFill>
            <a:ln w="6350" cap="flat" cmpd="sng" algn="ctr">
              <a:noFill/>
              <a:prstDash val="solid"/>
              <a:round/>
              <a:headEnd type="none" w="med" len="med"/>
              <a:tailEnd type="none" w="med" len="med"/>
            </a:ln>
            <a:effectLst/>
          </p:spPr>
          <p:txBody>
            <a:bodyPr vert="horz" wrap="square" lIns="0" tIns="182839" rIns="0" bIns="0" numCol="1" rtlCol="0" anchor="t" anchorCtr="0" compatLnSpc="1">
              <a:prstTxWarp prst="textNoShape">
                <a:avLst/>
              </a:prstTxWarp>
            </a:bodyPr>
            <a:lstStyle/>
            <a:p>
              <a:pPr marL="0" lvl="1" indent="-191763" algn="ctr" defTabSz="914367" fontAlgn="base">
                <a:lnSpc>
                  <a:spcPct val="85000"/>
                </a:lnSpc>
                <a:spcBef>
                  <a:spcPct val="0"/>
                </a:spcBef>
                <a:spcAft>
                  <a:spcPct val="0"/>
                </a:spcAft>
                <a:buSzPct val="80000"/>
                <a:buBlip>
                  <a:blip r:embed="rId6"/>
                </a:buBlip>
                <a:defRPr/>
              </a:pPr>
              <a:endParaRPr lang="en-US" altLang="zh-CN" sz="3600" b="1" spc="-79"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21" name="Round Same Side Corner Rectangle 20"/>
            <p:cNvSpPr/>
            <p:nvPr/>
          </p:nvSpPr>
          <p:spPr bwMode="auto">
            <a:xfrm rot="5400000" flipV="1">
              <a:off x="5600544" y="-2303128"/>
              <a:ext cx="1144505" cy="8278205"/>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algn="ctr" defTabSz="914367">
                <a:lnSpc>
                  <a:spcPct val="90000"/>
                </a:lnSpc>
              </a:pPr>
              <a:r>
                <a:rPr lang="ru-RU" sz="2400" dirty="0" smtClean="0">
                  <a:gradFill>
                    <a:gsLst>
                      <a:gs pos="0">
                        <a:srgbClr val="FFFFFF"/>
                      </a:gs>
                      <a:gs pos="100000">
                        <a:srgbClr val="FFFFFF"/>
                      </a:gs>
                    </a:gsLst>
                    <a:lin ang="5400000" scaled="1"/>
                  </a:gradFill>
                </a:rPr>
                <a:t>Глобальная сеть сенсоров включает корпоративные и клиентские компьютеры, а также облачные сервисы</a:t>
              </a:r>
              <a:endParaRPr lang="en-US" sz="2400" b="1" dirty="0">
                <a:gradFill>
                  <a:gsLst>
                    <a:gs pos="0">
                      <a:srgbClr val="FFFF99"/>
                    </a:gs>
                    <a:gs pos="50000">
                      <a:srgbClr val="FFFF99"/>
                    </a:gs>
                  </a:gsLst>
                  <a:lin ang="5400000" scaled="0"/>
                </a:gradFill>
              </a:endParaRPr>
            </a:p>
          </p:txBody>
        </p:sp>
      </p:grpSp>
      <p:pic>
        <p:nvPicPr>
          <p:cNvPr id="14" name="Picture 8" descr="\\server3\InternalBin\Resource DVD\DVD_ART36\Artwork_Imagery\Icons - Illustrations\_ REAL VISTA STYLE\network computer connected.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25713" y="3879904"/>
            <a:ext cx="1039504" cy="1039504"/>
          </a:xfrm>
          <a:prstGeom prst="rect">
            <a:avLst/>
          </a:prstGeom>
          <a:noFill/>
        </p:spPr>
      </p:pic>
      <p:grpSp>
        <p:nvGrpSpPr>
          <p:cNvPr id="15" name="Group 56"/>
          <p:cNvGrpSpPr/>
          <p:nvPr/>
        </p:nvGrpSpPr>
        <p:grpSpPr>
          <a:xfrm>
            <a:off x="4429707" y="3212867"/>
            <a:ext cx="1085162" cy="889005"/>
            <a:chOff x="2734654" y="3617006"/>
            <a:chExt cx="1085316" cy="889131"/>
          </a:xfrm>
        </p:grpSpPr>
        <p:pic>
          <p:nvPicPr>
            <p:cNvPr id="16" name="Picture 3" descr="\\server3\InternalBin\Resource DVD\DVD_ART36\Artwork_Imagery\Icons - Illustrations\_ SUPER VISTA STYLE\serve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59693" y="3617006"/>
              <a:ext cx="860277" cy="860277"/>
            </a:xfrm>
            <a:prstGeom prst="rect">
              <a:avLst/>
            </a:prstGeom>
            <a:noFill/>
          </p:spPr>
        </p:pic>
        <p:pic>
          <p:nvPicPr>
            <p:cNvPr id="17" name="Picture 10" descr="\\server3\InternalBin\Resource DVD\DVD_ART36\Artwork_Imagery\Icons - Illustrations\_ WINDOWS SERVER ICONS\Search\Globe earth internet world web 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734654" y="4000904"/>
              <a:ext cx="461473" cy="505233"/>
            </a:xfrm>
            <a:prstGeom prst="rect">
              <a:avLst/>
            </a:prstGeom>
            <a:noFill/>
          </p:spPr>
        </p:pic>
        <p:pic>
          <p:nvPicPr>
            <p:cNvPr id="18" name="Picture 11" descr="\\server3\InternalBin\Resource DVD\DVD_ART36\Artwork_Imagery\Shapes\Arrows\Curved\curved blue arrow.png"/>
            <p:cNvPicPr>
              <a:picLocks noChangeAspect="1" noChangeArrowheads="1"/>
            </p:cNvPicPr>
            <p:nvPr/>
          </p:nvPicPr>
          <p:blipFill>
            <a:blip r:embed="rId10" cstate="email">
              <a:lum bright="70000" contrast="-70000"/>
              <a:extLst>
                <a:ext uri="{28A0092B-C50C-407E-A947-70E740481C1C}">
                  <a14:useLocalDpi xmlns:a14="http://schemas.microsoft.com/office/drawing/2010/main"/>
                </a:ext>
              </a:extLst>
            </a:blip>
            <a:srcRect/>
            <a:stretch>
              <a:fillRect/>
            </a:stretch>
          </p:blipFill>
          <p:spPr bwMode="auto">
            <a:xfrm rot="13552832" flipV="1">
              <a:off x="2866616" y="3983550"/>
              <a:ext cx="464092" cy="536701"/>
            </a:xfrm>
            <a:prstGeom prst="rect">
              <a:avLst/>
            </a:prstGeom>
            <a:noFill/>
          </p:spPr>
        </p:pic>
      </p:grpSp>
      <p:grpSp>
        <p:nvGrpSpPr>
          <p:cNvPr id="19" name="Group 61"/>
          <p:cNvGrpSpPr/>
          <p:nvPr/>
        </p:nvGrpSpPr>
        <p:grpSpPr>
          <a:xfrm>
            <a:off x="7687594" y="4495533"/>
            <a:ext cx="1085162" cy="889005"/>
            <a:chOff x="2734654" y="3617006"/>
            <a:chExt cx="1085316" cy="889131"/>
          </a:xfrm>
        </p:grpSpPr>
        <p:pic>
          <p:nvPicPr>
            <p:cNvPr id="20" name="Picture 3" descr="\\server3\InternalBin\Resource DVD\DVD_ART36\Artwork_Imagery\Icons - Illustrations\_ SUPER VISTA STYLE\serve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59693" y="3617006"/>
              <a:ext cx="860277" cy="860277"/>
            </a:xfrm>
            <a:prstGeom prst="rect">
              <a:avLst/>
            </a:prstGeom>
            <a:noFill/>
          </p:spPr>
        </p:pic>
        <p:pic>
          <p:nvPicPr>
            <p:cNvPr id="22" name="Picture 10" descr="\\server3\InternalBin\Resource DVD\DVD_ART36\Artwork_Imagery\Icons - Illustrations\_ WINDOWS SERVER ICONS\Search\Globe earth internet world web 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734654" y="4000904"/>
              <a:ext cx="461473" cy="505233"/>
            </a:xfrm>
            <a:prstGeom prst="rect">
              <a:avLst/>
            </a:prstGeom>
            <a:noFill/>
          </p:spPr>
        </p:pic>
        <p:pic>
          <p:nvPicPr>
            <p:cNvPr id="23" name="Picture 11" descr="\\server3\InternalBin\Resource DVD\DVD_ART36\Artwork_Imagery\Shapes\Arrows\Curved\curved blue arrow.png"/>
            <p:cNvPicPr>
              <a:picLocks noChangeAspect="1" noChangeArrowheads="1"/>
            </p:cNvPicPr>
            <p:nvPr/>
          </p:nvPicPr>
          <p:blipFill>
            <a:blip r:embed="rId10" cstate="email">
              <a:lum bright="70000" contrast="-70000"/>
              <a:extLst>
                <a:ext uri="{28A0092B-C50C-407E-A947-70E740481C1C}">
                  <a14:useLocalDpi xmlns:a14="http://schemas.microsoft.com/office/drawing/2010/main"/>
                </a:ext>
              </a:extLst>
            </a:blip>
            <a:srcRect/>
            <a:stretch>
              <a:fillRect/>
            </a:stretch>
          </p:blipFill>
          <p:spPr bwMode="auto">
            <a:xfrm rot="13552832" flipV="1">
              <a:off x="2866616" y="3983550"/>
              <a:ext cx="464092" cy="536701"/>
            </a:xfrm>
            <a:prstGeom prst="rect">
              <a:avLst/>
            </a:prstGeom>
            <a:noFill/>
          </p:spPr>
        </p:pic>
      </p:grpSp>
      <p:grpSp>
        <p:nvGrpSpPr>
          <p:cNvPr id="24" name="Group 66"/>
          <p:cNvGrpSpPr/>
          <p:nvPr/>
        </p:nvGrpSpPr>
        <p:grpSpPr>
          <a:xfrm>
            <a:off x="6815857" y="3943102"/>
            <a:ext cx="999284" cy="821586"/>
            <a:chOff x="4888627" y="3728402"/>
            <a:chExt cx="999427" cy="821703"/>
          </a:xfrm>
        </p:grpSpPr>
        <p:grpSp>
          <p:nvGrpSpPr>
            <p:cNvPr id="25" name="Group 30"/>
            <p:cNvGrpSpPr/>
            <p:nvPr/>
          </p:nvGrpSpPr>
          <p:grpSpPr>
            <a:xfrm>
              <a:off x="5252953" y="3728402"/>
              <a:ext cx="635096" cy="821703"/>
              <a:chOff x="3526705" y="2736790"/>
              <a:chExt cx="814559" cy="1053894"/>
            </a:xfrm>
          </p:grpSpPr>
          <p:pic>
            <p:nvPicPr>
              <p:cNvPr id="28" name="Picture 3" descr="\\server3\InternalBin\Resource DVD\DVD_ART36\Artwork_Imagery\Icons - Illustrations\_ SUPER VISTA STYLE\server.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84890" y="2736790"/>
                <a:ext cx="256374" cy="1031193"/>
              </a:xfrm>
              <a:prstGeom prst="rect">
                <a:avLst/>
              </a:prstGeom>
              <a:noFill/>
            </p:spPr>
          </p:pic>
          <p:pic>
            <p:nvPicPr>
              <p:cNvPr id="29" name="Picture 5" descr="\\server3\Restrict\FTP_Root\Clients\White_Whale\7-20556_Security_Intelligence_Report_10-30\SFP_ART\png\network computer connected.png"/>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3526705" y="2807239"/>
                <a:ext cx="703009" cy="983445"/>
              </a:xfrm>
              <a:prstGeom prst="rect">
                <a:avLst/>
              </a:prstGeom>
              <a:noFill/>
              <a:effectLst/>
            </p:spPr>
          </p:pic>
        </p:grpSp>
        <p:pic>
          <p:nvPicPr>
            <p:cNvPr id="26" name="Picture 2" descr="\\server3\InternalBin\Resource DVD\DVD_ART36\Artwork_Imagery\Icons - Illustrations\_ MSN ICONS\MSN icon envelope email mail letter.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888627" y="4128774"/>
              <a:ext cx="461040" cy="409043"/>
            </a:xfrm>
            <a:prstGeom prst="rect">
              <a:avLst/>
            </a:prstGeom>
            <a:noFill/>
            <a:effectLst>
              <a:outerShdw blurRad="114300" dir="5400000" sx="90000" sy="-19000" rotWithShape="0">
                <a:prstClr val="black">
                  <a:alpha val="17000"/>
                </a:prstClr>
              </a:outerShdw>
            </a:effectLst>
          </p:spPr>
        </p:pic>
        <p:pic>
          <p:nvPicPr>
            <p:cNvPr id="27" name="Picture 11" descr="\\server3\InternalBin\Resource DVD\DVD_ART36\Artwork_Imagery\Shapes\Arrows\Curved\curved blue arrow.png"/>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rot="13552832" flipV="1">
              <a:off x="5052915" y="4041947"/>
              <a:ext cx="464092" cy="536701"/>
            </a:xfrm>
            <a:prstGeom prst="rect">
              <a:avLst/>
            </a:prstGeom>
            <a:noFill/>
            <a:effectLst>
              <a:outerShdw blurRad="50800" dist="38100" dir="18900000" algn="bl" rotWithShape="0">
                <a:prstClr val="black">
                  <a:alpha val="20000"/>
                </a:prstClr>
              </a:outerShdw>
            </a:effectLst>
          </p:spPr>
        </p:pic>
      </p:grpSp>
      <p:grpSp>
        <p:nvGrpSpPr>
          <p:cNvPr id="30" name="Group 80"/>
          <p:cNvGrpSpPr/>
          <p:nvPr/>
        </p:nvGrpSpPr>
        <p:grpSpPr>
          <a:xfrm>
            <a:off x="8779915" y="5400132"/>
            <a:ext cx="632268" cy="814316"/>
            <a:chOff x="5852478" y="5282312"/>
            <a:chExt cx="632357" cy="814432"/>
          </a:xfrm>
        </p:grpSpPr>
        <p:pic>
          <p:nvPicPr>
            <p:cNvPr id="32" name="Picture 3" descr="\\server3\InternalBin\Resource DVD\DVD_ART36\Artwork_Imagery\Icons - Illustrations\_ SUPER VISTA STYLE\server.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284945" y="5282312"/>
              <a:ext cx="199890" cy="804003"/>
            </a:xfrm>
            <a:prstGeom prst="rect">
              <a:avLst/>
            </a:prstGeom>
            <a:noFill/>
          </p:spPr>
        </p:pic>
        <p:pic>
          <p:nvPicPr>
            <p:cNvPr id="35" name="Picture 9" descr="\\server3\InternalBin\Resource DVD\DVD_ART36\Artwork_Imagery\Icons - Illustrations\_ WINDOWS VISTA ICONS\Servers compute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852478" y="5306938"/>
              <a:ext cx="577165" cy="789806"/>
            </a:xfrm>
            <a:prstGeom prst="rect">
              <a:avLst/>
            </a:prstGeom>
            <a:noFill/>
          </p:spPr>
        </p:pic>
      </p:grpSp>
      <p:grpSp>
        <p:nvGrpSpPr>
          <p:cNvPr id="36" name="Group 93"/>
          <p:cNvGrpSpPr/>
          <p:nvPr/>
        </p:nvGrpSpPr>
        <p:grpSpPr>
          <a:xfrm>
            <a:off x="2810369" y="3441466"/>
            <a:ext cx="632268" cy="814316"/>
            <a:chOff x="5852478" y="5282312"/>
            <a:chExt cx="632357" cy="814432"/>
          </a:xfrm>
        </p:grpSpPr>
        <p:pic>
          <p:nvPicPr>
            <p:cNvPr id="37" name="Picture 3" descr="\\server3\InternalBin\Resource DVD\DVD_ART36\Artwork_Imagery\Icons - Illustrations\_ SUPER VISTA STYLE\server.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284945" y="5282312"/>
              <a:ext cx="199890" cy="804003"/>
            </a:xfrm>
            <a:prstGeom prst="rect">
              <a:avLst/>
            </a:prstGeom>
            <a:noFill/>
          </p:spPr>
        </p:pic>
        <p:pic>
          <p:nvPicPr>
            <p:cNvPr id="38" name="Picture 9" descr="\\server3\InternalBin\Resource DVD\DVD_ART36\Artwork_Imagery\Icons - Illustrations\_ WINDOWS VISTA ICONS\Servers compute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852478" y="5306938"/>
              <a:ext cx="577165" cy="789806"/>
            </a:xfrm>
            <a:prstGeom prst="rect">
              <a:avLst/>
            </a:prstGeom>
            <a:noFill/>
          </p:spPr>
        </p:pic>
      </p:grpSp>
      <p:pic>
        <p:nvPicPr>
          <p:cNvPr id="39" name="Picture 6" descr="\\server3\InternalBin\Resource DVD\DVD_ART36\Artwork_Imagery\Icons - Illustrations\_ REAL VISTA STYLE\desktop computer.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705661" y="3814816"/>
            <a:ext cx="725575" cy="725576"/>
          </a:xfrm>
          <a:prstGeom prst="rect">
            <a:avLst/>
          </a:prstGeom>
          <a:noFill/>
        </p:spPr>
      </p:pic>
      <p:pic>
        <p:nvPicPr>
          <p:cNvPr id="40" name="Picture 6" descr="\\server3\InternalBin\Resource DVD\DVD_ART36\Artwork_Imagery\Icons - Illustrations\_ REAL VISTA STYLE\desktop computer.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922850" y="3972178"/>
            <a:ext cx="725575" cy="725576"/>
          </a:xfrm>
          <a:prstGeom prst="rect">
            <a:avLst/>
          </a:prstGeom>
          <a:noFill/>
        </p:spPr>
      </p:pic>
      <p:grpSp>
        <p:nvGrpSpPr>
          <p:cNvPr id="43" name="Group 73"/>
          <p:cNvGrpSpPr/>
          <p:nvPr/>
        </p:nvGrpSpPr>
        <p:grpSpPr>
          <a:xfrm>
            <a:off x="3315357" y="5278517"/>
            <a:ext cx="999284" cy="821586"/>
            <a:chOff x="4888627" y="3728402"/>
            <a:chExt cx="999427" cy="821703"/>
          </a:xfrm>
        </p:grpSpPr>
        <p:grpSp>
          <p:nvGrpSpPr>
            <p:cNvPr id="44" name="Group 74"/>
            <p:cNvGrpSpPr/>
            <p:nvPr/>
          </p:nvGrpSpPr>
          <p:grpSpPr>
            <a:xfrm>
              <a:off x="5252953" y="3728402"/>
              <a:ext cx="635096" cy="821703"/>
              <a:chOff x="3526705" y="2736790"/>
              <a:chExt cx="814559" cy="1053894"/>
            </a:xfrm>
          </p:grpSpPr>
          <p:pic>
            <p:nvPicPr>
              <p:cNvPr id="47" name="Picture 3" descr="\\server3\InternalBin\Resource DVD\DVD_ART36\Artwork_Imagery\Icons - Illustrations\_ SUPER VISTA STYLE\server.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84890" y="2736790"/>
                <a:ext cx="256374" cy="1031193"/>
              </a:xfrm>
              <a:prstGeom prst="rect">
                <a:avLst/>
              </a:prstGeom>
              <a:noFill/>
            </p:spPr>
          </p:pic>
          <p:pic>
            <p:nvPicPr>
              <p:cNvPr id="48" name="Picture 5" descr="\\server3\Restrict\FTP_Root\Clients\White_Whale\7-20556_Security_Intelligence_Report_10-30\SFP_ART\png\network computer connected.png"/>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3526705" y="2807239"/>
                <a:ext cx="703009" cy="983445"/>
              </a:xfrm>
              <a:prstGeom prst="rect">
                <a:avLst/>
              </a:prstGeom>
              <a:noFill/>
              <a:effectLst/>
            </p:spPr>
          </p:pic>
        </p:grpSp>
        <p:pic>
          <p:nvPicPr>
            <p:cNvPr id="45" name="Picture 2" descr="\\server3\InternalBin\Resource DVD\DVD_ART36\Artwork_Imagery\Icons - Illustrations\_ MSN ICONS\MSN icon envelope email mail letter.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888627" y="4128774"/>
              <a:ext cx="461040" cy="409043"/>
            </a:xfrm>
            <a:prstGeom prst="rect">
              <a:avLst/>
            </a:prstGeom>
            <a:noFill/>
            <a:effectLst>
              <a:outerShdw blurRad="114300" dir="5400000" sx="90000" sy="-19000" rotWithShape="0">
                <a:prstClr val="black">
                  <a:alpha val="17000"/>
                </a:prstClr>
              </a:outerShdw>
            </a:effectLst>
          </p:spPr>
        </p:pic>
        <p:pic>
          <p:nvPicPr>
            <p:cNvPr id="46" name="Picture 11" descr="\\server3\InternalBin\Resource DVD\DVD_ART36\Artwork_Imagery\Shapes\Arrows\Curved\curved blue arrow.png"/>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rot="13552832" flipV="1">
              <a:off x="5052915" y="4041947"/>
              <a:ext cx="464092" cy="536701"/>
            </a:xfrm>
            <a:prstGeom prst="rect">
              <a:avLst/>
            </a:prstGeom>
            <a:noFill/>
            <a:effectLst>
              <a:outerShdw blurRad="50800" dist="38100" dir="18900000" algn="bl" rotWithShape="0">
                <a:prstClr val="black">
                  <a:alpha val="20000"/>
                </a:prstClr>
              </a:outerShdw>
            </a:effectLst>
          </p:spPr>
        </p:pic>
      </p:grpSp>
      <p:grpSp>
        <p:nvGrpSpPr>
          <p:cNvPr id="49" name="Group 57"/>
          <p:cNvGrpSpPr/>
          <p:nvPr/>
        </p:nvGrpSpPr>
        <p:grpSpPr>
          <a:xfrm>
            <a:off x="2598852" y="4504345"/>
            <a:ext cx="1085162" cy="889005"/>
            <a:chOff x="2734654" y="3617006"/>
            <a:chExt cx="1085316" cy="889131"/>
          </a:xfrm>
        </p:grpSpPr>
        <p:pic>
          <p:nvPicPr>
            <p:cNvPr id="50" name="Picture 3" descr="\\server3\InternalBin\Resource DVD\DVD_ART36\Artwork_Imagery\Icons - Illustrations\_ SUPER VISTA STYLE\serve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59693" y="3617006"/>
              <a:ext cx="860277" cy="860277"/>
            </a:xfrm>
            <a:prstGeom prst="rect">
              <a:avLst/>
            </a:prstGeom>
            <a:noFill/>
          </p:spPr>
        </p:pic>
        <p:pic>
          <p:nvPicPr>
            <p:cNvPr id="51" name="Picture 10" descr="\\server3\InternalBin\Resource DVD\DVD_ART36\Artwork_Imagery\Icons - Illustrations\_ WINDOWS SERVER ICONS\Search\Globe earth internet world web 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734654" y="4000904"/>
              <a:ext cx="461473" cy="505233"/>
            </a:xfrm>
            <a:prstGeom prst="rect">
              <a:avLst/>
            </a:prstGeom>
            <a:noFill/>
          </p:spPr>
        </p:pic>
        <p:pic>
          <p:nvPicPr>
            <p:cNvPr id="52" name="Picture 11" descr="\\server3\InternalBin\Resource DVD\DVD_ART36\Artwork_Imagery\Shapes\Arrows\Curved\curved blue arrow.png"/>
            <p:cNvPicPr>
              <a:picLocks noChangeAspect="1" noChangeArrowheads="1"/>
            </p:cNvPicPr>
            <p:nvPr/>
          </p:nvPicPr>
          <p:blipFill>
            <a:blip r:embed="rId10" cstate="email">
              <a:lum bright="70000" contrast="-70000"/>
              <a:extLst>
                <a:ext uri="{28A0092B-C50C-407E-A947-70E740481C1C}">
                  <a14:useLocalDpi xmlns:a14="http://schemas.microsoft.com/office/drawing/2010/main"/>
                </a:ext>
              </a:extLst>
            </a:blip>
            <a:srcRect/>
            <a:stretch>
              <a:fillRect/>
            </a:stretch>
          </p:blipFill>
          <p:spPr bwMode="auto">
            <a:xfrm rot="13552832" flipV="1">
              <a:off x="2866616" y="3983550"/>
              <a:ext cx="464092" cy="536701"/>
            </a:xfrm>
            <a:prstGeom prst="rect">
              <a:avLst/>
            </a:prstGeom>
            <a:noFill/>
          </p:spPr>
        </p:pic>
      </p:grpSp>
      <p:pic>
        <p:nvPicPr>
          <p:cNvPr id="59" name="Picture 8" descr="\\server3\InternalBin\Resource DVD\DVD_ART36\Artwork_Imagery\Icons - Illustrations\_ REAL VISTA STYLE\network computer connected.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21314" y="5291141"/>
            <a:ext cx="1039504" cy="1039504"/>
          </a:xfrm>
          <a:prstGeom prst="rect">
            <a:avLst/>
          </a:prstGeom>
          <a:noFill/>
        </p:spPr>
      </p:pic>
      <p:pic>
        <p:nvPicPr>
          <p:cNvPr id="60" name="Picture 28" descr="\\server3\InternalBin\Resource DVD\DVD_ART36\Logos\Windows Defender\Windows Defender logo r.png"/>
          <p:cNvPicPr>
            <a:picLocks noChangeAspect="1" noChangeArrowheads="1"/>
          </p:cNvPicPr>
          <p:nvPr/>
        </p:nvPicPr>
        <p:blipFill>
          <a:blip r:embed="rId16" cstate="print"/>
          <a:srcRect/>
          <a:stretch>
            <a:fillRect/>
          </a:stretch>
        </p:blipFill>
        <p:spPr bwMode="auto">
          <a:xfrm>
            <a:off x="3204524" y="2591760"/>
            <a:ext cx="1174030" cy="349329"/>
          </a:xfrm>
          <a:prstGeom prst="rect">
            <a:avLst/>
          </a:prstGeom>
          <a:noFill/>
        </p:spPr>
      </p:pic>
      <p:sp>
        <p:nvSpPr>
          <p:cNvPr id="61" name="Rectangle 60"/>
          <p:cNvSpPr/>
          <p:nvPr/>
        </p:nvSpPr>
        <p:spPr>
          <a:xfrm>
            <a:off x="2881118" y="2949674"/>
            <a:ext cx="2486175" cy="498828"/>
          </a:xfrm>
          <a:prstGeom prst="rect">
            <a:avLst/>
          </a:prstGeom>
        </p:spPr>
        <p:txBody>
          <a:bodyPr wrap="square" lIns="102389" tIns="51195" rIns="102389" bIns="51195">
            <a:spAutoFit/>
          </a:bodyPr>
          <a:lstStyle/>
          <a:p>
            <a:pPr marL="0" lvl="1" algn="ctr" defTabSz="914367">
              <a:lnSpc>
                <a:spcPct val="90000"/>
              </a:lnSpc>
              <a:spcBef>
                <a:spcPct val="20000"/>
              </a:spcBef>
              <a:buSzPct val="90000"/>
            </a:pPr>
            <a:r>
              <a:rPr lang="en-US" sz="1400" dirty="0">
                <a:gradFill>
                  <a:gsLst>
                    <a:gs pos="0">
                      <a:srgbClr val="FFFFFF"/>
                    </a:gs>
                    <a:gs pos="44000">
                      <a:srgbClr val="FFFFFF"/>
                    </a:gs>
                  </a:gsLst>
                  <a:path path="circle">
                    <a:fillToRect t="100000" r="100000"/>
                  </a:path>
                </a:gradFill>
              </a:rPr>
              <a:t>More than </a:t>
            </a:r>
            <a:r>
              <a:rPr lang="en-US" sz="1400" b="1" dirty="0">
                <a:solidFill>
                  <a:srgbClr val="FF8A00">
                    <a:lumMod val="40000"/>
                    <a:lumOff val="60000"/>
                  </a:srgbClr>
                </a:solidFill>
              </a:rPr>
              <a:t>100 million </a:t>
            </a:r>
            <a:r>
              <a:rPr lang="en-US" sz="1400" b="1" dirty="0">
                <a:gradFill>
                  <a:gsLst>
                    <a:gs pos="0">
                      <a:srgbClr val="FFFF99"/>
                    </a:gs>
                    <a:gs pos="44000">
                      <a:srgbClr val="FFFF99"/>
                    </a:gs>
                  </a:gsLst>
                  <a:path path="circle">
                    <a:fillToRect t="100000" r="100000"/>
                  </a:path>
                </a:gradFill>
              </a:rPr>
              <a:t/>
            </a:r>
            <a:br>
              <a:rPr lang="en-US" sz="1400" b="1" dirty="0">
                <a:gradFill>
                  <a:gsLst>
                    <a:gs pos="0">
                      <a:srgbClr val="FFFF99"/>
                    </a:gs>
                    <a:gs pos="44000">
                      <a:srgbClr val="FFFF99"/>
                    </a:gs>
                  </a:gsLst>
                  <a:path path="circle">
                    <a:fillToRect t="100000" r="100000"/>
                  </a:path>
                </a:gradFill>
              </a:rPr>
            </a:br>
            <a:r>
              <a:rPr lang="en-US" sz="1400" dirty="0">
                <a:gradFill>
                  <a:gsLst>
                    <a:gs pos="0">
                      <a:srgbClr val="FFFFFF"/>
                    </a:gs>
                    <a:gs pos="44000">
                      <a:srgbClr val="FFFFFF"/>
                    </a:gs>
                  </a:gsLst>
                  <a:path path="circle">
                    <a:fillToRect t="100000" r="100000"/>
                  </a:path>
                </a:gradFill>
              </a:rPr>
              <a:t>users worldwide</a:t>
            </a:r>
            <a:endParaRPr lang="en-US" sz="1400" spc="-45" dirty="0">
              <a:gradFill>
                <a:gsLst>
                  <a:gs pos="0">
                    <a:srgbClr val="FFFFFF"/>
                  </a:gs>
                  <a:gs pos="44000">
                    <a:srgbClr val="FFFFFF"/>
                  </a:gs>
                </a:gsLst>
                <a:path path="circle">
                  <a:fillToRect t="100000" r="100000"/>
                </a:path>
              </a:gradFill>
            </a:endParaRPr>
          </a:p>
        </p:txBody>
      </p:sp>
      <p:pic>
        <p:nvPicPr>
          <p:cNvPr id="62" name="Picture 8" descr="https://mediabank.partners.extranet.microsoft.com/transfer/rad5F3F1/1/SecurityEssentials_v_bL_r.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38710" y="4234921"/>
            <a:ext cx="810639" cy="415868"/>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235637" y="4750893"/>
            <a:ext cx="3291819" cy="894265"/>
          </a:xfrm>
          <a:prstGeom prst="rect">
            <a:avLst/>
          </a:prstGeom>
        </p:spPr>
        <p:txBody>
          <a:bodyPr wrap="square" lIns="102389" tIns="51195" rIns="102389" bIns="51195">
            <a:spAutoFit/>
          </a:bodyPr>
          <a:lstStyle/>
          <a:p>
            <a:pPr marL="0" lvl="1" indent="-391050" algn="ctr" defTabSz="914367">
              <a:lnSpc>
                <a:spcPct val="90000"/>
              </a:lnSpc>
              <a:spcBef>
                <a:spcPct val="20000"/>
              </a:spcBef>
              <a:buSzPct val="90000"/>
            </a:pPr>
            <a:r>
              <a:rPr lang="en-US" sz="1400" dirty="0">
                <a:gradFill>
                  <a:gsLst>
                    <a:gs pos="0">
                      <a:srgbClr val="FFFFFF"/>
                    </a:gs>
                    <a:gs pos="44000">
                      <a:srgbClr val="FFFFFF"/>
                    </a:gs>
                  </a:gsLst>
                  <a:path path="circle">
                    <a:fillToRect t="100000" r="100000"/>
                  </a:path>
                </a:gradFill>
              </a:rPr>
              <a:t>More than </a:t>
            </a:r>
            <a:r>
              <a:rPr lang="en-US" sz="1400" b="1" dirty="0">
                <a:solidFill>
                  <a:srgbClr val="FF8A00">
                    <a:lumMod val="40000"/>
                    <a:lumOff val="60000"/>
                  </a:srgbClr>
                </a:solidFill>
              </a:rPr>
              <a:t>30 million </a:t>
            </a:r>
            <a:r>
              <a:rPr lang="en-US" sz="1400" b="1" dirty="0">
                <a:gradFill>
                  <a:gsLst>
                    <a:gs pos="0">
                      <a:srgbClr val="FFFF99"/>
                    </a:gs>
                    <a:gs pos="44000">
                      <a:srgbClr val="FFFF99"/>
                    </a:gs>
                  </a:gsLst>
                  <a:path path="circle">
                    <a:fillToRect t="100000" r="100000"/>
                  </a:path>
                </a:gradFill>
              </a:rPr>
              <a:t/>
            </a:r>
            <a:br>
              <a:rPr lang="en-US" sz="1400" b="1" dirty="0">
                <a:gradFill>
                  <a:gsLst>
                    <a:gs pos="0">
                      <a:srgbClr val="FFFF99"/>
                    </a:gs>
                    <a:gs pos="44000">
                      <a:srgbClr val="FFFF99"/>
                    </a:gs>
                  </a:gsLst>
                  <a:path path="circle">
                    <a:fillToRect t="100000" r="100000"/>
                  </a:path>
                </a:gradFill>
              </a:rPr>
            </a:br>
            <a:r>
              <a:rPr lang="en-US" sz="1400" dirty="0">
                <a:gradFill>
                  <a:gsLst>
                    <a:gs pos="0">
                      <a:srgbClr val="FFFFFF"/>
                    </a:gs>
                    <a:gs pos="44000">
                      <a:srgbClr val="FFFFFF"/>
                    </a:gs>
                  </a:gsLst>
                  <a:path path="circle">
                    <a:fillToRect t="100000" r="100000"/>
                  </a:path>
                </a:gradFill>
              </a:rPr>
              <a:t>users worldwide</a:t>
            </a:r>
            <a:r>
              <a:rPr lang="en-US" sz="1400" spc="-45" dirty="0">
                <a:gradFill>
                  <a:gsLst>
                    <a:gs pos="0">
                      <a:srgbClr val="FFFFFF"/>
                    </a:gs>
                    <a:gs pos="100000">
                      <a:srgbClr val="FFFFFF"/>
                    </a:gs>
                  </a:gsLst>
                  <a:lin ang="5400000" scaled="0"/>
                </a:gradFill>
              </a:rPr>
              <a:t> and performs </a:t>
            </a:r>
            <a:br>
              <a:rPr lang="en-US" sz="1400" spc="-45" dirty="0">
                <a:gradFill>
                  <a:gsLst>
                    <a:gs pos="0">
                      <a:srgbClr val="FFFFFF"/>
                    </a:gs>
                    <a:gs pos="100000">
                      <a:srgbClr val="FFFFFF"/>
                    </a:gs>
                  </a:gsLst>
                  <a:lin ang="5400000" scaled="0"/>
                </a:gradFill>
              </a:rPr>
            </a:br>
            <a:r>
              <a:rPr lang="en-US" sz="1400" b="1" spc="-45" dirty="0">
                <a:solidFill>
                  <a:srgbClr val="FF8A00">
                    <a:lumMod val="40000"/>
                    <a:lumOff val="60000"/>
                  </a:srgbClr>
                </a:solidFill>
              </a:rPr>
              <a:t>millions</a:t>
            </a:r>
            <a:r>
              <a:rPr lang="en-US" sz="1400" spc="-45" dirty="0">
                <a:solidFill>
                  <a:srgbClr val="FF8A00">
                    <a:lumMod val="40000"/>
                    <a:lumOff val="60000"/>
                  </a:srgbClr>
                </a:solidFill>
              </a:rPr>
              <a:t> </a:t>
            </a:r>
            <a:r>
              <a:rPr lang="en-US" sz="1400" spc="-45" dirty="0">
                <a:gradFill>
                  <a:gsLst>
                    <a:gs pos="0">
                      <a:srgbClr val="FFFFFF"/>
                    </a:gs>
                    <a:gs pos="100000">
                      <a:srgbClr val="FFFFFF"/>
                    </a:gs>
                  </a:gsLst>
                  <a:lin ang="5400000" scaled="0"/>
                </a:gradFill>
              </a:rPr>
              <a:t>of malware removals </a:t>
            </a:r>
            <a:br>
              <a:rPr lang="en-US" sz="1400" spc="-45" dirty="0">
                <a:gradFill>
                  <a:gsLst>
                    <a:gs pos="0">
                      <a:srgbClr val="FFFFFF"/>
                    </a:gs>
                    <a:gs pos="100000">
                      <a:srgbClr val="FFFFFF"/>
                    </a:gs>
                  </a:gsLst>
                  <a:lin ang="5400000" scaled="0"/>
                </a:gradFill>
              </a:rPr>
            </a:br>
            <a:r>
              <a:rPr lang="en-US" sz="1400" spc="-45" dirty="0">
                <a:gradFill>
                  <a:gsLst>
                    <a:gs pos="0">
                      <a:srgbClr val="FFFFFF"/>
                    </a:gs>
                    <a:gs pos="100000">
                      <a:srgbClr val="FFFFFF"/>
                    </a:gs>
                  </a:gsLst>
                  <a:lin ang="5400000" scaled="0"/>
                </a:gradFill>
              </a:rPr>
              <a:t>per year worldwide</a:t>
            </a:r>
          </a:p>
        </p:txBody>
      </p:sp>
      <p:sp>
        <p:nvSpPr>
          <p:cNvPr id="68" name="Rectangle 67"/>
          <p:cNvSpPr/>
          <p:nvPr/>
        </p:nvSpPr>
        <p:spPr>
          <a:xfrm>
            <a:off x="10391091" y="3974628"/>
            <a:ext cx="1499487" cy="696546"/>
          </a:xfrm>
          <a:prstGeom prst="rect">
            <a:avLst/>
          </a:prstGeom>
        </p:spPr>
        <p:txBody>
          <a:bodyPr wrap="square" lIns="102389" tIns="51195" rIns="102389" bIns="51195">
            <a:spAutoFit/>
          </a:bodyPr>
          <a:lstStyle/>
          <a:p>
            <a:pPr algn="ctr" defTabSz="914367">
              <a:lnSpc>
                <a:spcPct val="90000"/>
              </a:lnSpc>
            </a:pPr>
            <a:r>
              <a:rPr lang="en-US" sz="1400" dirty="0">
                <a:gradFill>
                  <a:gsLst>
                    <a:gs pos="0">
                      <a:srgbClr val="FFFFFF"/>
                    </a:gs>
                    <a:gs pos="100000">
                      <a:srgbClr val="FFFFFF"/>
                    </a:gs>
                  </a:gsLst>
                  <a:lin ang="5400000" scaled="1"/>
                </a:gradFill>
                <a:latin typeface="Segoe UI Semibold" pitchFamily="34" charset="0"/>
              </a:rPr>
              <a:t>Malicious Software</a:t>
            </a:r>
            <a:br>
              <a:rPr lang="en-US" sz="1400" dirty="0">
                <a:gradFill>
                  <a:gsLst>
                    <a:gs pos="0">
                      <a:srgbClr val="FFFFFF"/>
                    </a:gs>
                    <a:gs pos="100000">
                      <a:srgbClr val="FFFFFF"/>
                    </a:gs>
                  </a:gsLst>
                  <a:lin ang="5400000" scaled="1"/>
                </a:gradFill>
                <a:latin typeface="Segoe UI Semibold" pitchFamily="34" charset="0"/>
              </a:rPr>
            </a:br>
            <a:r>
              <a:rPr lang="en-US" sz="1400" dirty="0">
                <a:gradFill>
                  <a:gsLst>
                    <a:gs pos="0">
                      <a:srgbClr val="FFFFFF"/>
                    </a:gs>
                    <a:gs pos="100000">
                      <a:srgbClr val="FFFFFF"/>
                    </a:gs>
                  </a:gsLst>
                  <a:lin ang="5400000" scaled="1"/>
                </a:gradFill>
                <a:latin typeface="Segoe UI Semibold" pitchFamily="34" charset="0"/>
              </a:rPr>
              <a:t>Removal Tool</a:t>
            </a:r>
          </a:p>
        </p:txBody>
      </p:sp>
      <p:sp>
        <p:nvSpPr>
          <p:cNvPr id="69" name="Rectangle 68"/>
          <p:cNvSpPr/>
          <p:nvPr/>
        </p:nvSpPr>
        <p:spPr>
          <a:xfrm>
            <a:off x="9024213" y="4698803"/>
            <a:ext cx="2993097" cy="498828"/>
          </a:xfrm>
          <a:prstGeom prst="rect">
            <a:avLst/>
          </a:prstGeom>
        </p:spPr>
        <p:txBody>
          <a:bodyPr wrap="square" lIns="102389" tIns="51195" rIns="102389" bIns="51195">
            <a:spAutoFit/>
          </a:bodyPr>
          <a:lstStyle/>
          <a:p>
            <a:pPr marL="0" lvl="1" indent="-391050" algn="ctr" defTabSz="914367">
              <a:lnSpc>
                <a:spcPct val="90000"/>
              </a:lnSpc>
              <a:spcBef>
                <a:spcPct val="20000"/>
              </a:spcBef>
              <a:buSzPct val="90000"/>
            </a:pPr>
            <a:r>
              <a:rPr lang="en-US" sz="1400" b="1" dirty="0">
                <a:solidFill>
                  <a:srgbClr val="FF8A00">
                    <a:lumMod val="40000"/>
                    <a:lumOff val="60000"/>
                  </a:srgbClr>
                </a:solidFill>
              </a:rPr>
              <a:t>600 million </a:t>
            </a:r>
            <a:r>
              <a:rPr lang="en-US" sz="1400" dirty="0">
                <a:gradFill>
                  <a:gsLst>
                    <a:gs pos="0">
                      <a:srgbClr val="FFFFFF"/>
                    </a:gs>
                    <a:gs pos="44000">
                      <a:srgbClr val="FFFFFF"/>
                    </a:gs>
                  </a:gsLst>
                  <a:path path="circle">
                    <a:fillToRect t="100000" r="100000"/>
                  </a:path>
                </a:gradFill>
              </a:rPr>
              <a:t>computers </a:t>
            </a:r>
            <a:br>
              <a:rPr lang="en-US" sz="1400" dirty="0">
                <a:gradFill>
                  <a:gsLst>
                    <a:gs pos="0">
                      <a:srgbClr val="FFFFFF"/>
                    </a:gs>
                    <a:gs pos="44000">
                      <a:srgbClr val="FFFFFF"/>
                    </a:gs>
                  </a:gsLst>
                  <a:path path="circle">
                    <a:fillToRect t="100000" r="100000"/>
                  </a:path>
                </a:gradFill>
              </a:rPr>
            </a:br>
            <a:r>
              <a:rPr lang="en-US" sz="1400" dirty="0">
                <a:gradFill>
                  <a:gsLst>
                    <a:gs pos="0">
                      <a:srgbClr val="FFFFFF"/>
                    </a:gs>
                    <a:gs pos="44000">
                      <a:srgbClr val="FFFFFF"/>
                    </a:gs>
                  </a:gsLst>
                  <a:path path="circle">
                    <a:fillToRect t="100000" r="100000"/>
                  </a:path>
                </a:gradFill>
              </a:rPr>
              <a:t>worldwide reporting monthly</a:t>
            </a:r>
          </a:p>
        </p:txBody>
      </p:sp>
      <p:sp>
        <p:nvSpPr>
          <p:cNvPr id="70" name="Rectangle 69"/>
          <p:cNvSpPr/>
          <p:nvPr/>
        </p:nvSpPr>
        <p:spPr>
          <a:xfrm>
            <a:off x="9068449" y="5333730"/>
            <a:ext cx="3046497" cy="301110"/>
          </a:xfrm>
          <a:prstGeom prst="rect">
            <a:avLst/>
          </a:prstGeom>
        </p:spPr>
        <p:txBody>
          <a:bodyPr wrap="square" lIns="102389" tIns="51195" rIns="102389" bIns="51195">
            <a:spAutoFit/>
          </a:bodyPr>
          <a:lstStyle/>
          <a:p>
            <a:pPr marL="0" lvl="1" indent="-391050" algn="ctr" defTabSz="914367">
              <a:lnSpc>
                <a:spcPct val="90000"/>
              </a:lnSpc>
              <a:spcBef>
                <a:spcPct val="20000"/>
              </a:spcBef>
              <a:buSzPct val="90000"/>
            </a:pPr>
            <a:r>
              <a:rPr lang="en-US" sz="1400" b="1" dirty="0">
                <a:solidFill>
                  <a:srgbClr val="FF8A00">
                    <a:lumMod val="40000"/>
                    <a:lumOff val="60000"/>
                  </a:srgbClr>
                </a:solidFill>
              </a:rPr>
              <a:t>3.2 billion </a:t>
            </a:r>
            <a:r>
              <a:rPr lang="en-US" sz="1400" dirty="0">
                <a:gradFill>
                  <a:gsLst>
                    <a:gs pos="0">
                      <a:srgbClr val="FFFFFF"/>
                    </a:gs>
                    <a:gs pos="44000">
                      <a:srgbClr val="FFFFFF"/>
                    </a:gs>
                  </a:gsLst>
                  <a:path path="circle">
                    <a:fillToRect t="100000" r="100000"/>
                  </a:path>
                </a:gradFill>
              </a:rPr>
              <a:t>executions in 1H10</a:t>
            </a:r>
          </a:p>
        </p:txBody>
      </p:sp>
      <p:sp>
        <p:nvSpPr>
          <p:cNvPr id="71" name="Rectangle 70"/>
          <p:cNvSpPr/>
          <p:nvPr/>
        </p:nvSpPr>
        <p:spPr>
          <a:xfrm>
            <a:off x="8777865" y="5625267"/>
            <a:ext cx="3337082" cy="498828"/>
          </a:xfrm>
          <a:prstGeom prst="rect">
            <a:avLst/>
          </a:prstGeom>
        </p:spPr>
        <p:txBody>
          <a:bodyPr wrap="square" lIns="102389" tIns="51195" rIns="102389" bIns="51195">
            <a:spAutoFit/>
          </a:bodyPr>
          <a:lstStyle/>
          <a:p>
            <a:pPr marL="0" lvl="1" indent="-391050" algn="ctr" defTabSz="914367">
              <a:lnSpc>
                <a:spcPct val="90000"/>
              </a:lnSpc>
              <a:spcBef>
                <a:spcPct val="20000"/>
              </a:spcBef>
              <a:buSzPct val="90000"/>
            </a:pPr>
            <a:r>
              <a:rPr lang="en-US" sz="1400" dirty="0">
                <a:gradFill>
                  <a:gsLst>
                    <a:gs pos="0">
                      <a:srgbClr val="FFFFFF"/>
                    </a:gs>
                    <a:gs pos="44000">
                      <a:srgbClr val="FFFFFF"/>
                    </a:gs>
                  </a:gsLst>
                  <a:path path="circle">
                    <a:fillToRect t="100000" r="100000"/>
                  </a:path>
                </a:gradFill>
              </a:rPr>
              <a:t>More than </a:t>
            </a:r>
            <a:r>
              <a:rPr lang="en-US" sz="1400" b="1" dirty="0">
                <a:solidFill>
                  <a:srgbClr val="FF8A00">
                    <a:lumMod val="40000"/>
                    <a:lumOff val="60000"/>
                  </a:srgbClr>
                </a:solidFill>
              </a:rPr>
              <a:t>20 billion </a:t>
            </a:r>
            <a:r>
              <a:rPr lang="en-US" sz="1400" dirty="0">
                <a:gradFill>
                  <a:gsLst>
                    <a:gs pos="0">
                      <a:srgbClr val="FFFFFF"/>
                    </a:gs>
                    <a:gs pos="44000">
                      <a:srgbClr val="FFFFFF"/>
                    </a:gs>
                  </a:gsLst>
                  <a:path path="circle">
                    <a:fillToRect t="100000" r="100000"/>
                  </a:path>
                </a:gradFill>
              </a:rPr>
              <a:t/>
            </a:r>
            <a:br>
              <a:rPr lang="en-US" sz="1400" dirty="0">
                <a:gradFill>
                  <a:gsLst>
                    <a:gs pos="0">
                      <a:srgbClr val="FFFFFF"/>
                    </a:gs>
                    <a:gs pos="44000">
                      <a:srgbClr val="FFFFFF"/>
                    </a:gs>
                  </a:gsLst>
                  <a:path path="circle">
                    <a:fillToRect t="100000" r="100000"/>
                  </a:path>
                </a:gradFill>
              </a:rPr>
            </a:br>
            <a:r>
              <a:rPr lang="en-US" sz="1400" dirty="0">
                <a:gradFill>
                  <a:gsLst>
                    <a:gs pos="0">
                      <a:srgbClr val="FFFFFF"/>
                    </a:gs>
                    <a:gs pos="44000">
                      <a:srgbClr val="FFFFFF"/>
                    </a:gs>
                  </a:gsLst>
                  <a:path path="circle">
                    <a:fillToRect t="100000" r="100000"/>
                  </a:path>
                </a:gradFill>
              </a:rPr>
              <a:t>executions since 2005</a:t>
            </a:r>
          </a:p>
        </p:txBody>
      </p:sp>
      <p:pic>
        <p:nvPicPr>
          <p:cNvPr id="57" name="Picture 2" descr="Microsoft Malware Protection Cent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73575" y="3992108"/>
            <a:ext cx="436347" cy="53704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Forefront Endpoint Protection Overview"/>
          <p:cNvPicPr>
            <a:picLocks noChangeArrowheads="1"/>
          </p:cNvPicPr>
          <p:nvPr/>
        </p:nvPicPr>
        <p:blipFill rotWithShape="1">
          <a:blip r:embed="rId19">
            <a:extLst>
              <a:ext uri="{28A0092B-C50C-407E-A947-70E740481C1C}">
                <a14:useLocalDpi xmlns:a14="http://schemas.microsoft.com/office/drawing/2010/main" val="0"/>
              </a:ext>
            </a:extLst>
          </a:blip>
          <a:srcRect t="-6875" b="-1"/>
          <a:stretch/>
        </p:blipFill>
        <p:spPr bwMode="auto">
          <a:xfrm>
            <a:off x="6559870" y="2532409"/>
            <a:ext cx="340809" cy="508920"/>
          </a:xfrm>
          <a:prstGeom prst="rect">
            <a:avLst/>
          </a:prstGeom>
          <a:noFill/>
          <a:effectLst/>
        </p:spPr>
      </p:pic>
      <p:pic>
        <p:nvPicPr>
          <p:cNvPr id="58" name="Picture 6" descr="Forefront Endpoint Protection Overview"/>
          <p:cNvPicPr>
            <a:picLocks noChangeAspect="1" noChangeArrowheads="1"/>
          </p:cNvPicPr>
          <p:nvPr/>
        </p:nvPicPr>
        <p:blipFill rotWithShape="1">
          <a:blip r:embed="rId20">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rcRect r="-3734"/>
          <a:stretch/>
        </p:blipFill>
        <p:spPr bwMode="auto">
          <a:xfrm>
            <a:off x="6872608" y="2560982"/>
            <a:ext cx="1590823" cy="476184"/>
          </a:xfrm>
          <a:prstGeom prst="rect">
            <a:avLst/>
          </a:prstGeom>
          <a:noFill/>
          <a:effectLst/>
        </p:spPr>
      </p:pic>
      <p:sp>
        <p:nvSpPr>
          <p:cNvPr id="55" name="Rectangle 54"/>
          <p:cNvSpPr/>
          <p:nvPr/>
        </p:nvSpPr>
        <p:spPr>
          <a:xfrm>
            <a:off x="6318581" y="3040874"/>
            <a:ext cx="2993097" cy="498828"/>
          </a:xfrm>
          <a:prstGeom prst="rect">
            <a:avLst/>
          </a:prstGeom>
        </p:spPr>
        <p:txBody>
          <a:bodyPr wrap="square" lIns="102389" tIns="51195" rIns="102389" bIns="51195">
            <a:spAutoFit/>
          </a:bodyPr>
          <a:lstStyle/>
          <a:p>
            <a:pPr marL="0" lvl="1" indent="-391050" algn="ctr" defTabSz="914367">
              <a:lnSpc>
                <a:spcPct val="90000"/>
              </a:lnSpc>
              <a:spcBef>
                <a:spcPct val="20000"/>
              </a:spcBef>
              <a:buSzPct val="90000"/>
            </a:pPr>
            <a:r>
              <a:rPr lang="en-US" sz="1400" b="1" dirty="0">
                <a:solidFill>
                  <a:srgbClr val="FF8A00">
                    <a:lumMod val="40000"/>
                    <a:lumOff val="60000"/>
                  </a:srgbClr>
                </a:solidFill>
              </a:rPr>
              <a:t>Millions</a:t>
            </a:r>
            <a:r>
              <a:rPr lang="en-US" sz="1400" dirty="0">
                <a:solidFill>
                  <a:srgbClr val="FF8A00">
                    <a:lumMod val="40000"/>
                    <a:lumOff val="60000"/>
                  </a:srgbClr>
                </a:solidFill>
              </a:rPr>
              <a:t> </a:t>
            </a:r>
            <a:r>
              <a:rPr lang="en-US" sz="1400" dirty="0">
                <a:gradFill>
                  <a:gsLst>
                    <a:gs pos="0">
                      <a:srgbClr val="FFFFFF"/>
                    </a:gs>
                    <a:gs pos="44000">
                      <a:srgbClr val="FFFFFF"/>
                    </a:gs>
                  </a:gsLst>
                  <a:path path="circle">
                    <a:fillToRect t="100000" r="100000"/>
                  </a:path>
                </a:gradFill>
              </a:rPr>
              <a:t>of users worldwide using Forefront solutions</a:t>
            </a:r>
          </a:p>
        </p:txBody>
      </p:sp>
      <p:pic>
        <p:nvPicPr>
          <p:cNvPr id="64" name="Picture 6" descr="\\server3\InternalBin\Resource DVD\DVD_ART36\DVD_ART36_Update1_6-26\Logos\Bing\Bing (brand)\bing rev.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0166666" y="2807783"/>
            <a:ext cx="875560" cy="324721"/>
          </a:xfrm>
          <a:prstGeom prst="rect">
            <a:avLst/>
          </a:prstGeom>
          <a:noFill/>
        </p:spPr>
      </p:pic>
      <p:sp>
        <p:nvSpPr>
          <p:cNvPr id="65" name="Rectangle 64"/>
          <p:cNvSpPr/>
          <p:nvPr/>
        </p:nvSpPr>
        <p:spPr>
          <a:xfrm>
            <a:off x="8653075" y="3215128"/>
            <a:ext cx="3463811" cy="498828"/>
          </a:xfrm>
          <a:prstGeom prst="rect">
            <a:avLst/>
          </a:prstGeom>
        </p:spPr>
        <p:txBody>
          <a:bodyPr wrap="square" lIns="102389" tIns="51195" rIns="102389" bIns="51195">
            <a:spAutoFit/>
          </a:bodyPr>
          <a:lstStyle/>
          <a:p>
            <a:pPr marL="0" lvl="1" indent="-391050" algn="ctr" defTabSz="914367">
              <a:lnSpc>
                <a:spcPct val="90000"/>
              </a:lnSpc>
              <a:spcBef>
                <a:spcPct val="20000"/>
              </a:spcBef>
              <a:buSzPct val="90000"/>
            </a:pPr>
            <a:r>
              <a:rPr lang="en-US" sz="1400" b="1" spc="-45" dirty="0">
                <a:solidFill>
                  <a:srgbClr val="FF8A00">
                    <a:lumMod val="40000"/>
                    <a:lumOff val="60000"/>
                  </a:srgbClr>
                </a:solidFill>
              </a:rPr>
              <a:t>Billions</a:t>
            </a:r>
            <a:r>
              <a:rPr lang="en-US" sz="1400" spc="-45" dirty="0">
                <a:solidFill>
                  <a:srgbClr val="FF8A00">
                    <a:lumMod val="40000"/>
                    <a:lumOff val="60000"/>
                  </a:srgbClr>
                </a:solidFill>
              </a:rPr>
              <a:t> </a:t>
            </a:r>
            <a:r>
              <a:rPr lang="en-US" sz="1400" spc="-45" dirty="0">
                <a:gradFill>
                  <a:gsLst>
                    <a:gs pos="0">
                      <a:srgbClr val="FFFFFF"/>
                    </a:gs>
                    <a:gs pos="100000">
                      <a:srgbClr val="FFFFFF"/>
                    </a:gs>
                  </a:gsLst>
                  <a:lin ang="5400000" scaled="0"/>
                </a:gradFill>
              </a:rPr>
              <a:t>of web-page </a:t>
            </a:r>
            <a:br>
              <a:rPr lang="en-US" sz="1400" spc="-45" dirty="0">
                <a:gradFill>
                  <a:gsLst>
                    <a:gs pos="0">
                      <a:srgbClr val="FFFFFF"/>
                    </a:gs>
                    <a:gs pos="100000">
                      <a:srgbClr val="FFFFFF"/>
                    </a:gs>
                  </a:gsLst>
                  <a:lin ang="5400000" scaled="0"/>
                </a:gradFill>
              </a:rPr>
            </a:br>
            <a:r>
              <a:rPr lang="en-US" sz="1400" spc="-45" dirty="0">
                <a:gradFill>
                  <a:gsLst>
                    <a:gs pos="0">
                      <a:srgbClr val="FFFFFF"/>
                    </a:gs>
                    <a:gs pos="100000">
                      <a:srgbClr val="FFFFFF"/>
                    </a:gs>
                  </a:gsLst>
                  <a:lin ang="5400000" scaled="0"/>
                </a:gradFill>
              </a:rPr>
              <a:t>scans per month</a:t>
            </a:r>
            <a:endParaRPr lang="en-US" sz="1400" dirty="0">
              <a:gradFill>
                <a:gsLst>
                  <a:gs pos="0">
                    <a:srgbClr val="FFFFFF"/>
                  </a:gs>
                  <a:gs pos="44000">
                    <a:srgbClr val="FFFFFF"/>
                  </a:gs>
                </a:gsLst>
                <a:path path="circle">
                  <a:fillToRect t="100000" r="100000"/>
                </a:path>
              </a:gradFill>
            </a:endParaRPr>
          </a:p>
        </p:txBody>
      </p:sp>
      <p:grpSp>
        <p:nvGrpSpPr>
          <p:cNvPr id="77" name="Group 76"/>
          <p:cNvGrpSpPr/>
          <p:nvPr/>
        </p:nvGrpSpPr>
        <p:grpSpPr>
          <a:xfrm>
            <a:off x="121566" y="2396883"/>
            <a:ext cx="2993097" cy="1471748"/>
            <a:chOff x="4277263" y="5230713"/>
            <a:chExt cx="2993522" cy="1471957"/>
          </a:xfrm>
        </p:grpSpPr>
        <p:grpSp>
          <p:nvGrpSpPr>
            <p:cNvPr id="78" name="Group 77"/>
            <p:cNvGrpSpPr/>
            <p:nvPr/>
          </p:nvGrpSpPr>
          <p:grpSpPr>
            <a:xfrm>
              <a:off x="4277263" y="5230713"/>
              <a:ext cx="2993522" cy="980448"/>
              <a:chOff x="3940056" y="4637431"/>
              <a:chExt cx="2993522" cy="980448"/>
            </a:xfrm>
          </p:grpSpPr>
          <p:grpSp>
            <p:nvGrpSpPr>
              <p:cNvPr id="80" name="Group 79"/>
              <p:cNvGrpSpPr/>
              <p:nvPr/>
            </p:nvGrpSpPr>
            <p:grpSpPr>
              <a:xfrm>
                <a:off x="3940056" y="4637431"/>
                <a:ext cx="2286000" cy="508992"/>
                <a:chOff x="3509918" y="2733872"/>
                <a:chExt cx="2286000" cy="508992"/>
              </a:xfrm>
            </p:grpSpPr>
            <p:pic>
              <p:nvPicPr>
                <p:cNvPr id="82" name="Picture 2" descr="A-Feature Tall With Image All Versions"/>
                <p:cNvPicPr>
                  <a:picLocks noChangeAspect="1" noChangeArrowheads="1"/>
                </p:cNvPicPr>
                <p:nvPr/>
              </p:nvPicPr>
              <p:blipFill>
                <a:blip r:embed="rId23">
                  <a:extLst>
                    <a:ext uri="{BEBA8EAE-BF5A-486C-A8C5-ECC9F3942E4B}">
                      <a14:imgProps xmlns:a14="http://schemas.microsoft.com/office/drawing/2010/main">
                        <a14:imgLayer r:embed="rId2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09918" y="2750243"/>
                  <a:ext cx="22860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Forefront Endpoint Protection Overview"/>
                <p:cNvPicPr>
                  <a:picLocks noChangeArrowheads="1"/>
                </p:cNvPicPr>
                <p:nvPr/>
              </p:nvPicPr>
              <p:blipFill rotWithShape="1">
                <a:blip r:embed="rId25">
                  <a:extLst>
                    <a:ext uri="{28A0092B-C50C-407E-A947-70E740481C1C}">
                      <a14:useLocalDpi xmlns:a14="http://schemas.microsoft.com/office/drawing/2010/main" val="0"/>
                    </a:ext>
                  </a:extLst>
                </a:blip>
                <a:srcRect t="-2706"/>
                <a:stretch/>
              </p:blipFill>
              <p:spPr bwMode="auto">
                <a:xfrm>
                  <a:off x="3509918" y="2733872"/>
                  <a:ext cx="264489" cy="508992"/>
                </a:xfrm>
                <a:prstGeom prst="rect">
                  <a:avLst/>
                </a:prstGeom>
                <a:noFill/>
                <a:effectLst/>
              </p:spPr>
            </p:pic>
          </p:grpSp>
          <p:sp>
            <p:nvSpPr>
              <p:cNvPr id="81" name="Rectangle 80"/>
              <p:cNvSpPr/>
              <p:nvPr/>
            </p:nvSpPr>
            <p:spPr>
              <a:xfrm>
                <a:off x="3940056" y="5130053"/>
                <a:ext cx="2993522" cy="487826"/>
              </a:xfrm>
              <a:prstGeom prst="rect">
                <a:avLst/>
              </a:prstGeom>
            </p:spPr>
            <p:txBody>
              <a:bodyPr wrap="square">
                <a:spAutoFit/>
              </a:bodyPr>
              <a:lstStyle/>
              <a:p>
                <a:pPr marL="0" lvl="1" indent="-391050" defTabSz="914367">
                  <a:lnSpc>
                    <a:spcPct val="90000"/>
                  </a:lnSpc>
                  <a:spcBef>
                    <a:spcPct val="20000"/>
                  </a:spcBef>
                  <a:buSzPct val="90000"/>
                </a:pPr>
                <a:r>
                  <a:rPr lang="en-US" sz="1400" dirty="0">
                    <a:solidFill>
                      <a:srgbClr val="FFFFFF"/>
                    </a:solidFill>
                  </a:rPr>
                  <a:t>Daily tracking of </a:t>
                </a:r>
                <a:r>
                  <a:rPr lang="en-US" sz="1400" b="1" dirty="0">
                    <a:solidFill>
                      <a:srgbClr val="FF8A00">
                        <a:lumMod val="40000"/>
                        <a:lumOff val="60000"/>
                      </a:srgbClr>
                    </a:solidFill>
                  </a:rPr>
                  <a:t>50 million </a:t>
                </a:r>
                <a:r>
                  <a:rPr lang="en-US" sz="1400" dirty="0">
                    <a:gradFill>
                      <a:gsLst>
                        <a:gs pos="0">
                          <a:srgbClr val="FFFFFF"/>
                        </a:gs>
                        <a:gs pos="44000">
                          <a:srgbClr val="FFFFFF"/>
                        </a:gs>
                      </a:gsLst>
                      <a:path path="circle">
                        <a:fillToRect t="100000" r="100000"/>
                      </a:path>
                    </a:gradFill>
                  </a:rPr>
                  <a:t>addresses that send SPAM</a:t>
                </a:r>
              </a:p>
            </p:txBody>
          </p:sp>
        </p:grpSp>
        <p:sp>
          <p:nvSpPr>
            <p:cNvPr id="79" name="Rectangle 78"/>
            <p:cNvSpPr/>
            <p:nvPr/>
          </p:nvSpPr>
          <p:spPr>
            <a:xfrm>
              <a:off x="4343050" y="6214844"/>
              <a:ext cx="2601517" cy="487826"/>
            </a:xfrm>
            <a:prstGeom prst="rect">
              <a:avLst/>
            </a:prstGeom>
          </p:spPr>
          <p:txBody>
            <a:bodyPr wrap="square">
              <a:spAutoFit/>
            </a:bodyPr>
            <a:lstStyle/>
            <a:p>
              <a:pPr marL="0" lvl="1" indent="-391050" defTabSz="914367">
                <a:lnSpc>
                  <a:spcPct val="90000"/>
                </a:lnSpc>
                <a:spcBef>
                  <a:spcPct val="20000"/>
                </a:spcBef>
                <a:buSzPct val="90000"/>
              </a:pPr>
              <a:r>
                <a:rPr lang="en-US" sz="1400" b="1" dirty="0">
                  <a:solidFill>
                    <a:srgbClr val="FF8A00">
                      <a:lumMod val="40000"/>
                      <a:lumOff val="60000"/>
                    </a:srgbClr>
                  </a:solidFill>
                </a:rPr>
                <a:t>650 million </a:t>
              </a:r>
              <a:r>
                <a:rPr lang="en-US" sz="1400" dirty="0">
                  <a:solidFill>
                    <a:srgbClr val="FFFFFF"/>
                  </a:solidFill>
                </a:rPr>
                <a:t>messages scanned per day</a:t>
              </a:r>
            </a:p>
          </p:txBody>
        </p:sp>
      </p:grpSp>
      <p:pic>
        <p:nvPicPr>
          <p:cNvPr id="84" name="Picture 2" descr="\\server3\InternalBin\Resource DVD\DVD_ART36\Logos\Windows Live\Windows Live Product Logos\Windows Live Hotmail\Windows Live Hotmail V Reverse.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998678" y="5779688"/>
            <a:ext cx="779340" cy="489036"/>
          </a:xfrm>
          <a:prstGeom prst="rect">
            <a:avLst/>
          </a:prstGeom>
          <a:noFill/>
        </p:spPr>
      </p:pic>
      <p:sp>
        <p:nvSpPr>
          <p:cNvPr id="85" name="Rectangle 84"/>
          <p:cNvSpPr/>
          <p:nvPr/>
        </p:nvSpPr>
        <p:spPr>
          <a:xfrm>
            <a:off x="618490" y="6286993"/>
            <a:ext cx="2938784" cy="498828"/>
          </a:xfrm>
          <a:prstGeom prst="rect">
            <a:avLst/>
          </a:prstGeom>
        </p:spPr>
        <p:txBody>
          <a:bodyPr wrap="square" lIns="102389" tIns="51195" rIns="102389" bIns="51195">
            <a:spAutoFit/>
          </a:bodyPr>
          <a:lstStyle/>
          <a:p>
            <a:pPr marL="0" lvl="1" algn="ctr" defTabSz="914367">
              <a:lnSpc>
                <a:spcPct val="90000"/>
              </a:lnSpc>
              <a:spcBef>
                <a:spcPct val="20000"/>
              </a:spcBef>
              <a:buSzPct val="90000"/>
            </a:pPr>
            <a:r>
              <a:rPr lang="en-US" sz="1400" dirty="0">
                <a:gradFill>
                  <a:gsLst>
                    <a:gs pos="0">
                      <a:srgbClr val="FFFFFF"/>
                    </a:gs>
                    <a:gs pos="44000">
                      <a:srgbClr val="FFFFFF"/>
                    </a:gs>
                  </a:gsLst>
                  <a:path path="circle">
                    <a:fillToRect t="100000" r="100000"/>
                  </a:path>
                </a:gradFill>
              </a:rPr>
              <a:t>More than </a:t>
            </a:r>
            <a:r>
              <a:rPr lang="en-US" sz="1400" b="1" dirty="0">
                <a:solidFill>
                  <a:srgbClr val="FF8A00">
                    <a:lumMod val="40000"/>
                    <a:lumOff val="60000"/>
                  </a:srgbClr>
                </a:solidFill>
              </a:rPr>
              <a:t>280 million </a:t>
            </a:r>
            <a:r>
              <a:rPr lang="en-US" sz="1400" dirty="0">
                <a:gradFill>
                  <a:gsLst>
                    <a:gs pos="0">
                      <a:srgbClr val="FFFFFF"/>
                    </a:gs>
                    <a:gs pos="44000">
                      <a:srgbClr val="FFFFFF"/>
                    </a:gs>
                  </a:gsLst>
                  <a:path path="circle">
                    <a:fillToRect t="100000" r="100000"/>
                  </a:path>
                </a:gradFill>
              </a:rPr>
              <a:t/>
            </a:r>
            <a:br>
              <a:rPr lang="en-US" sz="1400" dirty="0">
                <a:gradFill>
                  <a:gsLst>
                    <a:gs pos="0">
                      <a:srgbClr val="FFFFFF"/>
                    </a:gs>
                    <a:gs pos="44000">
                      <a:srgbClr val="FFFFFF"/>
                    </a:gs>
                  </a:gsLst>
                  <a:path path="circle">
                    <a:fillToRect t="100000" r="100000"/>
                  </a:path>
                </a:gradFill>
              </a:rPr>
            </a:br>
            <a:r>
              <a:rPr lang="en-US" sz="1400" dirty="0">
                <a:gradFill>
                  <a:gsLst>
                    <a:gs pos="0">
                      <a:srgbClr val="FFFFFF"/>
                    </a:gs>
                    <a:gs pos="44000">
                      <a:srgbClr val="FFFFFF"/>
                    </a:gs>
                  </a:gsLst>
                  <a:path path="circle">
                    <a:fillToRect t="100000" r="100000"/>
                  </a:path>
                </a:gradFill>
              </a:rPr>
              <a:t>active users worldwide</a:t>
            </a:r>
          </a:p>
        </p:txBody>
      </p:sp>
      <p:pic>
        <p:nvPicPr>
          <p:cNvPr id="87" name="Picture 225"/>
          <p:cNvPicPr>
            <a:picLocks noChangeAspect="1" noChangeArrowheads="1"/>
          </p:cNvPicPr>
          <p:nvPr/>
        </p:nvPicPr>
        <p:blipFill>
          <a:blip r:embed="rId27" cstate="print">
            <a:lum bright="91000"/>
            <a:extLst>
              <a:ext uri="{28A0092B-C50C-407E-A947-70E740481C1C}">
                <a14:useLocalDpi xmlns:a14="http://schemas.microsoft.com/office/drawing/2010/main" val="0"/>
              </a:ext>
            </a:extLst>
          </a:blip>
          <a:srcRect/>
          <a:stretch>
            <a:fillRect/>
          </a:stretch>
        </p:blipFill>
        <p:spPr bwMode="auto">
          <a:xfrm>
            <a:off x="11140839" y="1953884"/>
            <a:ext cx="678422" cy="69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 descr="https://pbs.twimg.com/profile_images/1115456239/twitteravatar_normal.png"/>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5367293" y="2339570"/>
            <a:ext cx="448096" cy="44809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https://pbs.twimg.com/profile_images/3464256882/c7847cc93d0398bab75538f87f4b0b1b_normal.png"/>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5367293" y="2804590"/>
            <a:ext cx="448096" cy="44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7548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69" y="245102"/>
            <a:ext cx="11701005" cy="1054160"/>
          </a:xfrm>
        </p:spPr>
        <p:txBody>
          <a:bodyPr/>
          <a:lstStyle/>
          <a:p>
            <a:r>
              <a:rPr lang="ru-RU" sz="4263" dirty="0" smtClean="0"/>
              <a:t>Подход Майкрософт Сервис</a:t>
            </a:r>
            <a:r>
              <a:rPr lang="en-US" sz="4263" dirty="0"/>
              <a:t/>
            </a:r>
            <a:br>
              <a:rPr lang="en-US" sz="4263" dirty="0"/>
            </a:br>
            <a:r>
              <a:rPr lang="ru-RU" sz="3199" dirty="0"/>
              <a:t>3</a:t>
            </a:r>
            <a:r>
              <a:rPr lang="ru-RU" sz="3199" dirty="0" smtClean="0"/>
              <a:t> составляющие защиты</a:t>
            </a:r>
            <a:endParaRPr lang="en-US" sz="3198" dirty="0"/>
          </a:p>
        </p:txBody>
      </p:sp>
      <p:sp>
        <p:nvSpPr>
          <p:cNvPr id="25" name="Chord 17"/>
          <p:cNvSpPr>
            <a:spLocks noChangeAspect="1"/>
          </p:cNvSpPr>
          <p:nvPr/>
        </p:nvSpPr>
        <p:spPr bwMode="auto">
          <a:xfrm>
            <a:off x="3575383" y="1483297"/>
            <a:ext cx="5058577" cy="5850855"/>
          </a:xfrm>
          <a:custGeom>
            <a:avLst/>
            <a:gdLst/>
            <a:ahLst/>
            <a:cxnLst/>
            <a:rect l="l" t="t" r="r" b="b"/>
            <a:pathLst>
              <a:path w="1310369" h="1645045">
                <a:moveTo>
                  <a:pt x="654548" y="0"/>
                </a:moveTo>
                <a:cubicBezTo>
                  <a:pt x="654751" y="169"/>
                  <a:pt x="654955" y="337"/>
                  <a:pt x="655185" y="472"/>
                </a:cubicBezTo>
                <a:cubicBezTo>
                  <a:pt x="655416" y="337"/>
                  <a:pt x="655619" y="169"/>
                  <a:pt x="655822" y="0"/>
                </a:cubicBezTo>
                <a:lnTo>
                  <a:pt x="655822" y="945"/>
                </a:lnTo>
                <a:cubicBezTo>
                  <a:pt x="828424" y="143781"/>
                  <a:pt x="1046698" y="260266"/>
                  <a:pt x="1283128" y="331499"/>
                </a:cubicBezTo>
                <a:cubicBezTo>
                  <a:pt x="1327005" y="513228"/>
                  <a:pt x="1318398" y="731177"/>
                  <a:pt x="1253533" y="947009"/>
                </a:cubicBezTo>
                <a:cubicBezTo>
                  <a:pt x="1146918" y="1301759"/>
                  <a:pt x="910345" y="1577496"/>
                  <a:pt x="655822" y="1644580"/>
                </a:cubicBezTo>
                <a:lnTo>
                  <a:pt x="655822" y="1645045"/>
                </a:lnTo>
                <a:lnTo>
                  <a:pt x="655185" y="1644813"/>
                </a:lnTo>
                <a:lnTo>
                  <a:pt x="654548" y="1645045"/>
                </a:lnTo>
                <a:lnTo>
                  <a:pt x="654548" y="1644580"/>
                </a:lnTo>
                <a:cubicBezTo>
                  <a:pt x="400025" y="1577496"/>
                  <a:pt x="163453" y="1301759"/>
                  <a:pt x="56837" y="947009"/>
                </a:cubicBezTo>
                <a:cubicBezTo>
                  <a:pt x="-8028" y="731177"/>
                  <a:pt x="-16635" y="513228"/>
                  <a:pt x="27242" y="331499"/>
                </a:cubicBezTo>
                <a:cubicBezTo>
                  <a:pt x="263672" y="260266"/>
                  <a:pt x="481946" y="143781"/>
                  <a:pt x="654548" y="945"/>
                </a:cubicBezTo>
                <a:close/>
              </a:path>
            </a:pathLst>
          </a:custGeom>
          <a:solidFill>
            <a:srgbClr val="00B050">
              <a:alpha val="46000"/>
            </a:srgbClr>
          </a:solidFill>
          <a:ln w="317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363" tIns="45682" rIns="91363" bIns="45682" anchor="ctr"/>
          <a:lstStyle/>
          <a:p>
            <a:pPr algn="ctr" defTabSz="913405">
              <a:lnSpc>
                <a:spcPct val="90000"/>
              </a:lnSpc>
            </a:pPr>
            <a:endParaRPr lang="en-US" sz="2398" i="1" dirty="0">
              <a:gradFill>
                <a:gsLst>
                  <a:gs pos="0">
                    <a:srgbClr val="FFFFFF"/>
                  </a:gs>
                  <a:gs pos="86000">
                    <a:srgbClr val="FFFFFF"/>
                  </a:gs>
                </a:gsLst>
                <a:lin ang="5400000" scaled="0"/>
              </a:gradFill>
              <a:latin typeface="Segoe" pitchFamily="34" charset="0"/>
            </a:endParaRPr>
          </a:p>
        </p:txBody>
      </p:sp>
      <p:sp>
        <p:nvSpPr>
          <p:cNvPr id="26" name="TextBox 25"/>
          <p:cNvSpPr txBox="1"/>
          <p:nvPr/>
        </p:nvSpPr>
        <p:spPr>
          <a:xfrm>
            <a:off x="12686902" y="2610511"/>
            <a:ext cx="65" cy="442942"/>
          </a:xfrm>
          <a:prstGeom prst="rect">
            <a:avLst/>
          </a:prstGeom>
          <a:noFill/>
        </p:spPr>
        <p:txBody>
          <a:bodyPr wrap="none" lIns="0" tIns="0" rIns="0" bIns="0" rtlCol="0">
            <a:spAutoFit/>
          </a:bodyPr>
          <a:lstStyle/>
          <a:p>
            <a:pPr defTabSz="913818">
              <a:lnSpc>
                <a:spcPct val="90000"/>
              </a:lnSpc>
            </a:pPr>
            <a:endParaRPr lang="en-US" sz="3198" dirty="0">
              <a:gradFill>
                <a:gsLst>
                  <a:gs pos="0">
                    <a:srgbClr val="FFFFFF"/>
                  </a:gs>
                  <a:gs pos="86000">
                    <a:srgbClr val="FFFFFF"/>
                  </a:gs>
                </a:gsLst>
                <a:lin ang="5400000" scaled="0"/>
              </a:gradFill>
            </a:endParaRPr>
          </a:p>
        </p:txBody>
      </p:sp>
      <p:grpSp>
        <p:nvGrpSpPr>
          <p:cNvPr id="22" name="Group 21"/>
          <p:cNvGrpSpPr/>
          <p:nvPr/>
        </p:nvGrpSpPr>
        <p:grpSpPr>
          <a:xfrm>
            <a:off x="1537023" y="3591773"/>
            <a:ext cx="2054830" cy="1944344"/>
            <a:chOff x="1315665" y="2467900"/>
            <a:chExt cx="2103120" cy="1675395"/>
          </a:xfrm>
        </p:grpSpPr>
        <p:sp>
          <p:nvSpPr>
            <p:cNvPr id="5" name="Rectangle 4"/>
            <p:cNvSpPr>
              <a:spLocks noChangeAspect="1"/>
            </p:cNvSpPr>
            <p:nvPr/>
          </p:nvSpPr>
          <p:spPr bwMode="auto">
            <a:xfrm>
              <a:off x="1315665" y="2467900"/>
              <a:ext cx="2103120" cy="1675395"/>
            </a:xfrm>
            <a:prstGeom prst="rect">
              <a:avLst/>
            </a:prstGeom>
            <a:solidFill>
              <a:srgbClr val="2B5FD3"/>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21822" tIns="121822" rIns="121822" bIns="365466" numCol="1" rtlCol="0" anchor="b" anchorCtr="0" compatLnSpc="1">
              <a:prstTxWarp prst="textNoShape">
                <a:avLst/>
              </a:prstTxWarp>
              <a:noAutofit/>
            </a:bodyPr>
            <a:lstStyle/>
            <a:p>
              <a:pPr algn="ctr" defTabSz="913481" fontAlgn="base">
                <a:lnSpc>
                  <a:spcPts val="2132"/>
                </a:lnSpc>
                <a:spcBef>
                  <a:spcPct val="0"/>
                </a:spcBef>
                <a:spcAft>
                  <a:spcPct val="0"/>
                </a:spcAft>
                <a:defRPr/>
              </a:pPr>
              <a:r>
                <a:rPr lang="ru-RU" spc="-26" dirty="0" smtClean="0">
                  <a:solidFill>
                    <a:srgbClr val="FFFFFF"/>
                  </a:solidFill>
                </a:rPr>
                <a:t>Предотвращение</a:t>
              </a:r>
              <a:endParaRPr lang="en-US" spc="-26" dirty="0">
                <a:solidFill>
                  <a:srgbClr val="FFFFFF"/>
                </a:solidFill>
              </a:endParaRPr>
            </a:p>
          </p:txBody>
        </p:sp>
        <p:sp>
          <p:nvSpPr>
            <p:cNvPr id="37" name="Freeform 24"/>
            <p:cNvSpPr>
              <a:spLocks noChangeAspect="1" noEditPoints="1"/>
            </p:cNvSpPr>
            <p:nvPr/>
          </p:nvSpPr>
          <p:spPr bwMode="auto">
            <a:xfrm>
              <a:off x="2129123" y="2867109"/>
              <a:ext cx="479746" cy="477125"/>
            </a:xfrm>
            <a:custGeom>
              <a:avLst/>
              <a:gdLst>
                <a:gd name="T0" fmla="*/ 407 w 407"/>
                <a:gd name="T1" fmla="*/ 94 h 405"/>
                <a:gd name="T2" fmla="*/ 0 w 407"/>
                <a:gd name="T3" fmla="*/ 141 h 405"/>
                <a:gd name="T4" fmla="*/ 325 w 407"/>
                <a:gd name="T5" fmla="*/ 348 h 405"/>
                <a:gd name="T6" fmla="*/ 393 w 407"/>
                <a:gd name="T7" fmla="*/ 358 h 405"/>
                <a:gd name="T8" fmla="*/ 407 w 407"/>
                <a:gd name="T9" fmla="*/ 405 h 405"/>
                <a:gd name="T10" fmla="*/ 0 w 407"/>
                <a:gd name="T11" fmla="*/ 358 h 405"/>
                <a:gd name="T12" fmla="*/ 26 w 407"/>
                <a:gd name="T13" fmla="*/ 348 h 405"/>
                <a:gd name="T14" fmla="*/ 93 w 407"/>
                <a:gd name="T15" fmla="*/ 358 h 405"/>
                <a:gd name="T16" fmla="*/ 125 w 407"/>
                <a:gd name="T17" fmla="*/ 348 h 405"/>
                <a:gd name="T18" fmla="*/ 192 w 407"/>
                <a:gd name="T19" fmla="*/ 358 h 405"/>
                <a:gd name="T20" fmla="*/ 225 w 407"/>
                <a:gd name="T21" fmla="*/ 348 h 405"/>
                <a:gd name="T22" fmla="*/ 293 w 407"/>
                <a:gd name="T23" fmla="*/ 358 h 405"/>
                <a:gd name="T24" fmla="*/ 325 w 407"/>
                <a:gd name="T25" fmla="*/ 348 h 405"/>
                <a:gd name="T26" fmla="*/ 82 w 407"/>
                <a:gd name="T27" fmla="*/ 160 h 405"/>
                <a:gd name="T28" fmla="*/ 77 w 407"/>
                <a:gd name="T29" fmla="*/ 341 h 405"/>
                <a:gd name="T30" fmla="*/ 30 w 407"/>
                <a:gd name="T31" fmla="*/ 160 h 405"/>
                <a:gd name="T32" fmla="*/ 14 w 407"/>
                <a:gd name="T33" fmla="*/ 149 h 405"/>
                <a:gd name="T34" fmla="*/ 192 w 407"/>
                <a:gd name="T35" fmla="*/ 149 h 405"/>
                <a:gd name="T36" fmla="*/ 177 w 407"/>
                <a:gd name="T37" fmla="*/ 160 h 405"/>
                <a:gd name="T38" fmla="*/ 130 w 407"/>
                <a:gd name="T39" fmla="*/ 341 h 405"/>
                <a:gd name="T40" fmla="*/ 125 w 407"/>
                <a:gd name="T41" fmla="*/ 160 h 405"/>
                <a:gd name="T42" fmla="*/ 192 w 407"/>
                <a:gd name="T43" fmla="*/ 149 h 405"/>
                <a:gd name="T44" fmla="*/ 282 w 407"/>
                <a:gd name="T45" fmla="*/ 160 h 405"/>
                <a:gd name="T46" fmla="*/ 277 w 407"/>
                <a:gd name="T47" fmla="*/ 341 h 405"/>
                <a:gd name="T48" fmla="*/ 230 w 407"/>
                <a:gd name="T49" fmla="*/ 160 h 405"/>
                <a:gd name="T50" fmla="*/ 214 w 407"/>
                <a:gd name="T51" fmla="*/ 149 h 405"/>
                <a:gd name="T52" fmla="*/ 377 w 407"/>
                <a:gd name="T53" fmla="*/ 160 h 405"/>
                <a:gd name="T54" fmla="*/ 330 w 407"/>
                <a:gd name="T55" fmla="*/ 341 h 405"/>
                <a:gd name="T56" fmla="*/ 325 w 407"/>
                <a:gd name="T57" fmla="*/ 160 h 405"/>
                <a:gd name="T58" fmla="*/ 393 w 407"/>
                <a:gd name="T59" fmla="*/ 149 h 405"/>
                <a:gd name="T60" fmla="*/ 377 w 407"/>
                <a:gd name="T61" fmla="*/ 160 h 405"/>
                <a:gd name="T62" fmla="*/ 204 w 407"/>
                <a:gd name="T63" fmla="*/ 0 h 405"/>
                <a:gd name="T64" fmla="*/ 0 w 407"/>
                <a:gd name="T65" fmla="*/ 86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7" h="405">
                  <a:moveTo>
                    <a:pt x="0" y="94"/>
                  </a:moveTo>
                  <a:cubicBezTo>
                    <a:pt x="407" y="94"/>
                    <a:pt x="407" y="94"/>
                    <a:pt x="407" y="94"/>
                  </a:cubicBezTo>
                  <a:cubicBezTo>
                    <a:pt x="407" y="141"/>
                    <a:pt x="407" y="141"/>
                    <a:pt x="407" y="141"/>
                  </a:cubicBezTo>
                  <a:cubicBezTo>
                    <a:pt x="0" y="141"/>
                    <a:pt x="0" y="141"/>
                    <a:pt x="0" y="141"/>
                  </a:cubicBezTo>
                  <a:cubicBezTo>
                    <a:pt x="0" y="94"/>
                    <a:pt x="0" y="94"/>
                    <a:pt x="0" y="94"/>
                  </a:cubicBezTo>
                  <a:close/>
                  <a:moveTo>
                    <a:pt x="325" y="348"/>
                  </a:moveTo>
                  <a:cubicBezTo>
                    <a:pt x="382" y="348"/>
                    <a:pt x="382" y="348"/>
                    <a:pt x="382" y="348"/>
                  </a:cubicBezTo>
                  <a:cubicBezTo>
                    <a:pt x="389" y="348"/>
                    <a:pt x="392" y="353"/>
                    <a:pt x="393" y="358"/>
                  </a:cubicBezTo>
                  <a:cubicBezTo>
                    <a:pt x="407" y="358"/>
                    <a:pt x="407" y="358"/>
                    <a:pt x="407" y="358"/>
                  </a:cubicBezTo>
                  <a:cubicBezTo>
                    <a:pt x="407" y="405"/>
                    <a:pt x="407" y="405"/>
                    <a:pt x="407" y="405"/>
                  </a:cubicBezTo>
                  <a:cubicBezTo>
                    <a:pt x="0" y="405"/>
                    <a:pt x="0" y="405"/>
                    <a:pt x="0" y="405"/>
                  </a:cubicBezTo>
                  <a:cubicBezTo>
                    <a:pt x="0" y="358"/>
                    <a:pt x="0" y="358"/>
                    <a:pt x="0" y="358"/>
                  </a:cubicBezTo>
                  <a:cubicBezTo>
                    <a:pt x="14" y="358"/>
                    <a:pt x="14" y="358"/>
                    <a:pt x="14" y="358"/>
                  </a:cubicBezTo>
                  <a:cubicBezTo>
                    <a:pt x="15" y="353"/>
                    <a:pt x="19" y="348"/>
                    <a:pt x="26" y="348"/>
                  </a:cubicBezTo>
                  <a:cubicBezTo>
                    <a:pt x="82" y="348"/>
                    <a:pt x="82" y="348"/>
                    <a:pt x="82" y="348"/>
                  </a:cubicBezTo>
                  <a:cubicBezTo>
                    <a:pt x="89" y="348"/>
                    <a:pt x="93" y="353"/>
                    <a:pt x="93" y="358"/>
                  </a:cubicBezTo>
                  <a:cubicBezTo>
                    <a:pt x="114" y="358"/>
                    <a:pt x="114" y="358"/>
                    <a:pt x="114" y="358"/>
                  </a:cubicBezTo>
                  <a:cubicBezTo>
                    <a:pt x="114" y="353"/>
                    <a:pt x="118" y="348"/>
                    <a:pt x="125" y="348"/>
                  </a:cubicBezTo>
                  <a:cubicBezTo>
                    <a:pt x="181" y="348"/>
                    <a:pt x="181" y="348"/>
                    <a:pt x="181" y="348"/>
                  </a:cubicBezTo>
                  <a:cubicBezTo>
                    <a:pt x="188" y="348"/>
                    <a:pt x="192" y="353"/>
                    <a:pt x="192" y="358"/>
                  </a:cubicBezTo>
                  <a:cubicBezTo>
                    <a:pt x="214" y="358"/>
                    <a:pt x="214" y="358"/>
                    <a:pt x="214" y="358"/>
                  </a:cubicBezTo>
                  <a:cubicBezTo>
                    <a:pt x="215" y="353"/>
                    <a:pt x="218" y="348"/>
                    <a:pt x="225" y="348"/>
                  </a:cubicBezTo>
                  <a:cubicBezTo>
                    <a:pt x="282" y="348"/>
                    <a:pt x="282" y="348"/>
                    <a:pt x="282" y="348"/>
                  </a:cubicBezTo>
                  <a:cubicBezTo>
                    <a:pt x="289" y="348"/>
                    <a:pt x="293" y="353"/>
                    <a:pt x="293" y="358"/>
                  </a:cubicBezTo>
                  <a:cubicBezTo>
                    <a:pt x="314" y="358"/>
                    <a:pt x="314" y="358"/>
                    <a:pt x="314" y="358"/>
                  </a:cubicBezTo>
                  <a:cubicBezTo>
                    <a:pt x="315" y="353"/>
                    <a:pt x="318" y="348"/>
                    <a:pt x="325" y="348"/>
                  </a:cubicBezTo>
                  <a:close/>
                  <a:moveTo>
                    <a:pt x="93" y="149"/>
                  </a:moveTo>
                  <a:cubicBezTo>
                    <a:pt x="93" y="154"/>
                    <a:pt x="90" y="160"/>
                    <a:pt x="82" y="160"/>
                  </a:cubicBezTo>
                  <a:cubicBezTo>
                    <a:pt x="77" y="160"/>
                    <a:pt x="77" y="160"/>
                    <a:pt x="77" y="160"/>
                  </a:cubicBezTo>
                  <a:cubicBezTo>
                    <a:pt x="77" y="341"/>
                    <a:pt x="77" y="341"/>
                    <a:pt x="77" y="341"/>
                  </a:cubicBezTo>
                  <a:cubicBezTo>
                    <a:pt x="30" y="341"/>
                    <a:pt x="30" y="341"/>
                    <a:pt x="30" y="341"/>
                  </a:cubicBezTo>
                  <a:cubicBezTo>
                    <a:pt x="30" y="160"/>
                    <a:pt x="30" y="160"/>
                    <a:pt x="30" y="160"/>
                  </a:cubicBezTo>
                  <a:cubicBezTo>
                    <a:pt x="26" y="160"/>
                    <a:pt x="26" y="160"/>
                    <a:pt x="26" y="160"/>
                  </a:cubicBezTo>
                  <a:cubicBezTo>
                    <a:pt x="18" y="160"/>
                    <a:pt x="14" y="154"/>
                    <a:pt x="14" y="149"/>
                  </a:cubicBezTo>
                  <a:cubicBezTo>
                    <a:pt x="93" y="149"/>
                    <a:pt x="93" y="149"/>
                    <a:pt x="93" y="149"/>
                  </a:cubicBezTo>
                  <a:close/>
                  <a:moveTo>
                    <a:pt x="192" y="149"/>
                  </a:moveTo>
                  <a:cubicBezTo>
                    <a:pt x="193" y="154"/>
                    <a:pt x="189" y="160"/>
                    <a:pt x="181" y="160"/>
                  </a:cubicBezTo>
                  <a:cubicBezTo>
                    <a:pt x="177" y="160"/>
                    <a:pt x="177" y="160"/>
                    <a:pt x="177" y="160"/>
                  </a:cubicBezTo>
                  <a:cubicBezTo>
                    <a:pt x="177" y="341"/>
                    <a:pt x="177" y="341"/>
                    <a:pt x="177" y="341"/>
                  </a:cubicBezTo>
                  <a:cubicBezTo>
                    <a:pt x="130" y="341"/>
                    <a:pt x="130" y="341"/>
                    <a:pt x="130" y="341"/>
                  </a:cubicBezTo>
                  <a:cubicBezTo>
                    <a:pt x="130" y="160"/>
                    <a:pt x="130" y="160"/>
                    <a:pt x="130" y="160"/>
                  </a:cubicBezTo>
                  <a:cubicBezTo>
                    <a:pt x="125" y="160"/>
                    <a:pt x="125" y="160"/>
                    <a:pt x="125" y="160"/>
                  </a:cubicBezTo>
                  <a:cubicBezTo>
                    <a:pt x="117" y="160"/>
                    <a:pt x="114" y="154"/>
                    <a:pt x="114" y="149"/>
                  </a:cubicBezTo>
                  <a:cubicBezTo>
                    <a:pt x="192" y="149"/>
                    <a:pt x="192" y="149"/>
                    <a:pt x="192" y="149"/>
                  </a:cubicBezTo>
                  <a:close/>
                  <a:moveTo>
                    <a:pt x="293" y="149"/>
                  </a:moveTo>
                  <a:cubicBezTo>
                    <a:pt x="293" y="154"/>
                    <a:pt x="289" y="160"/>
                    <a:pt x="282" y="160"/>
                  </a:cubicBezTo>
                  <a:cubicBezTo>
                    <a:pt x="277" y="160"/>
                    <a:pt x="277" y="160"/>
                    <a:pt x="277" y="160"/>
                  </a:cubicBezTo>
                  <a:cubicBezTo>
                    <a:pt x="277" y="341"/>
                    <a:pt x="277" y="341"/>
                    <a:pt x="277" y="341"/>
                  </a:cubicBezTo>
                  <a:cubicBezTo>
                    <a:pt x="230" y="341"/>
                    <a:pt x="230" y="341"/>
                    <a:pt x="230" y="341"/>
                  </a:cubicBezTo>
                  <a:cubicBezTo>
                    <a:pt x="230" y="160"/>
                    <a:pt x="230" y="160"/>
                    <a:pt x="230" y="160"/>
                  </a:cubicBezTo>
                  <a:cubicBezTo>
                    <a:pt x="225" y="160"/>
                    <a:pt x="225" y="160"/>
                    <a:pt x="225" y="160"/>
                  </a:cubicBezTo>
                  <a:cubicBezTo>
                    <a:pt x="218" y="160"/>
                    <a:pt x="214" y="154"/>
                    <a:pt x="214" y="149"/>
                  </a:cubicBezTo>
                  <a:cubicBezTo>
                    <a:pt x="293" y="149"/>
                    <a:pt x="293" y="149"/>
                    <a:pt x="293" y="149"/>
                  </a:cubicBezTo>
                  <a:close/>
                  <a:moveTo>
                    <a:pt x="377" y="160"/>
                  </a:moveTo>
                  <a:cubicBezTo>
                    <a:pt x="377" y="341"/>
                    <a:pt x="377" y="341"/>
                    <a:pt x="377" y="341"/>
                  </a:cubicBezTo>
                  <a:cubicBezTo>
                    <a:pt x="330" y="341"/>
                    <a:pt x="330" y="341"/>
                    <a:pt x="330" y="341"/>
                  </a:cubicBezTo>
                  <a:cubicBezTo>
                    <a:pt x="330" y="160"/>
                    <a:pt x="330" y="160"/>
                    <a:pt x="330" y="160"/>
                  </a:cubicBezTo>
                  <a:cubicBezTo>
                    <a:pt x="325" y="160"/>
                    <a:pt x="325" y="160"/>
                    <a:pt x="325" y="160"/>
                  </a:cubicBezTo>
                  <a:cubicBezTo>
                    <a:pt x="318" y="160"/>
                    <a:pt x="314" y="154"/>
                    <a:pt x="314" y="149"/>
                  </a:cubicBezTo>
                  <a:cubicBezTo>
                    <a:pt x="393" y="149"/>
                    <a:pt x="393" y="149"/>
                    <a:pt x="393" y="149"/>
                  </a:cubicBezTo>
                  <a:cubicBezTo>
                    <a:pt x="393" y="154"/>
                    <a:pt x="389" y="160"/>
                    <a:pt x="382" y="160"/>
                  </a:cubicBezTo>
                  <a:cubicBezTo>
                    <a:pt x="377" y="160"/>
                    <a:pt x="377" y="160"/>
                    <a:pt x="377" y="160"/>
                  </a:cubicBezTo>
                  <a:close/>
                  <a:moveTo>
                    <a:pt x="0" y="86"/>
                  </a:moveTo>
                  <a:cubicBezTo>
                    <a:pt x="204" y="0"/>
                    <a:pt x="204" y="0"/>
                    <a:pt x="204" y="0"/>
                  </a:cubicBezTo>
                  <a:cubicBezTo>
                    <a:pt x="407" y="86"/>
                    <a:pt x="407" y="86"/>
                    <a:pt x="407" y="86"/>
                  </a:cubicBezTo>
                  <a:cubicBezTo>
                    <a:pt x="0" y="86"/>
                    <a:pt x="0" y="86"/>
                    <a:pt x="0" y="86"/>
                  </a:cubicBezTo>
                  <a:close/>
                </a:path>
              </a:pathLst>
            </a:custGeom>
            <a:solidFill>
              <a:schemeClr val="tx1"/>
            </a:solidFill>
            <a:ln>
              <a:solidFill>
                <a:schemeClr val="accent6"/>
              </a:solidFill>
            </a:ln>
          </p:spPr>
          <p:txBody>
            <a:bodyPr vert="horz" wrap="square" lIns="121822" tIns="121822" rIns="121822" bIns="365466" numCol="1" anchor="b" anchorCtr="0" compatLnSpc="1">
              <a:prstTxWarp prst="textNoShape">
                <a:avLst/>
              </a:prstTxWarp>
            </a:bodyPr>
            <a:lstStyle/>
            <a:p>
              <a:pPr defTabSz="913818"/>
              <a:endParaRPr lang="en-US" sz="2398" dirty="0">
                <a:solidFill>
                  <a:srgbClr val="FFFFFF"/>
                </a:solidFill>
              </a:endParaRPr>
            </a:p>
          </p:txBody>
        </p:sp>
      </p:grpSp>
      <p:grpSp>
        <p:nvGrpSpPr>
          <p:cNvPr id="24" name="Group 23"/>
          <p:cNvGrpSpPr/>
          <p:nvPr/>
        </p:nvGrpSpPr>
        <p:grpSpPr>
          <a:xfrm>
            <a:off x="8664061" y="3591773"/>
            <a:ext cx="2096874" cy="1944344"/>
            <a:chOff x="5798046" y="2467900"/>
            <a:chExt cx="2103120" cy="1675395"/>
          </a:xfrm>
        </p:grpSpPr>
        <p:sp>
          <p:nvSpPr>
            <p:cNvPr id="9" name="Rectangle 8"/>
            <p:cNvSpPr>
              <a:spLocks noChangeAspect="1"/>
            </p:cNvSpPr>
            <p:nvPr/>
          </p:nvSpPr>
          <p:spPr bwMode="auto">
            <a:xfrm>
              <a:off x="5798046" y="2467900"/>
              <a:ext cx="2103120" cy="1675395"/>
            </a:xfrm>
            <a:prstGeom prst="rect">
              <a:avLst/>
            </a:prstGeom>
            <a:solidFill>
              <a:srgbClr val="0072C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21822" tIns="121822" rIns="121822" bIns="365466" numCol="1" rtlCol="0" anchor="b" anchorCtr="0" compatLnSpc="1">
              <a:prstTxWarp prst="textNoShape">
                <a:avLst/>
              </a:prstTxWarp>
              <a:noAutofit/>
            </a:bodyPr>
            <a:lstStyle/>
            <a:p>
              <a:pPr algn="ctr" defTabSz="913481" fontAlgn="base">
                <a:lnSpc>
                  <a:spcPts val="2132"/>
                </a:lnSpc>
                <a:spcBef>
                  <a:spcPct val="0"/>
                </a:spcBef>
                <a:spcAft>
                  <a:spcPct val="0"/>
                </a:spcAft>
                <a:defRPr/>
              </a:pPr>
              <a:r>
                <a:rPr lang="ru-RU" spc="-26" dirty="0" smtClean="0">
                  <a:solidFill>
                    <a:srgbClr val="FFFFFF"/>
                  </a:solidFill>
                </a:rPr>
                <a:t>Реагирование</a:t>
              </a:r>
              <a:endParaRPr lang="en-US" spc="-26" dirty="0">
                <a:solidFill>
                  <a:srgbClr val="FFFFFF"/>
                </a:solidFill>
              </a:endParaRPr>
            </a:p>
          </p:txBody>
        </p:sp>
        <p:sp>
          <p:nvSpPr>
            <p:cNvPr id="38" name="Freeform 9"/>
            <p:cNvSpPr>
              <a:spLocks noChangeAspect="1" noEditPoints="1"/>
            </p:cNvSpPr>
            <p:nvPr/>
          </p:nvSpPr>
          <p:spPr bwMode="auto">
            <a:xfrm>
              <a:off x="6658038" y="2792474"/>
              <a:ext cx="403156" cy="580816"/>
            </a:xfrm>
            <a:custGeom>
              <a:avLst/>
              <a:gdLst>
                <a:gd name="T0" fmla="*/ 208 w 208"/>
                <a:gd name="T1" fmla="*/ 287 h 300"/>
                <a:gd name="T2" fmla="*/ 195 w 208"/>
                <a:gd name="T3" fmla="*/ 300 h 300"/>
                <a:gd name="T4" fmla="*/ 13 w 208"/>
                <a:gd name="T5" fmla="*/ 300 h 300"/>
                <a:gd name="T6" fmla="*/ 0 w 208"/>
                <a:gd name="T7" fmla="*/ 287 h 300"/>
                <a:gd name="T8" fmla="*/ 0 w 208"/>
                <a:gd name="T9" fmla="*/ 158 h 300"/>
                <a:gd name="T10" fmla="*/ 13 w 208"/>
                <a:gd name="T11" fmla="*/ 145 h 300"/>
                <a:gd name="T12" fmla="*/ 195 w 208"/>
                <a:gd name="T13" fmla="*/ 145 h 300"/>
                <a:gd name="T14" fmla="*/ 208 w 208"/>
                <a:gd name="T15" fmla="*/ 158 h 300"/>
                <a:gd name="T16" fmla="*/ 208 w 208"/>
                <a:gd name="T17" fmla="*/ 287 h 300"/>
                <a:gd name="T18" fmla="*/ 125 w 208"/>
                <a:gd name="T19" fmla="*/ 207 h 300"/>
                <a:gd name="T20" fmla="*/ 104 w 208"/>
                <a:gd name="T21" fmla="*/ 186 h 300"/>
                <a:gd name="T22" fmla="*/ 83 w 208"/>
                <a:gd name="T23" fmla="*/ 207 h 300"/>
                <a:gd name="T24" fmla="*/ 95 w 208"/>
                <a:gd name="T25" fmla="*/ 226 h 300"/>
                <a:gd name="T26" fmla="*/ 83 w 208"/>
                <a:gd name="T27" fmla="*/ 258 h 300"/>
                <a:gd name="T28" fmla="*/ 125 w 208"/>
                <a:gd name="T29" fmla="*/ 258 h 300"/>
                <a:gd name="T30" fmla="*/ 113 w 208"/>
                <a:gd name="T31" fmla="*/ 226 h 300"/>
                <a:gd name="T32" fmla="*/ 125 w 208"/>
                <a:gd name="T33" fmla="*/ 207 h 300"/>
                <a:gd name="T34" fmla="*/ 191 w 208"/>
                <a:gd name="T35" fmla="*/ 81 h 300"/>
                <a:gd name="T36" fmla="*/ 104 w 208"/>
                <a:gd name="T37" fmla="*/ 0 h 300"/>
                <a:gd name="T38" fmla="*/ 17 w 208"/>
                <a:gd name="T39" fmla="*/ 81 h 300"/>
                <a:gd name="T40" fmla="*/ 17 w 208"/>
                <a:gd name="T41" fmla="*/ 134 h 300"/>
                <a:gd name="T42" fmla="*/ 49 w 208"/>
                <a:gd name="T43" fmla="*/ 134 h 300"/>
                <a:gd name="T44" fmla="*/ 49 w 208"/>
                <a:gd name="T45" fmla="*/ 81 h 300"/>
                <a:gd name="T46" fmla="*/ 104 w 208"/>
                <a:gd name="T47" fmla="*/ 32 h 300"/>
                <a:gd name="T48" fmla="*/ 159 w 208"/>
                <a:gd name="T49" fmla="*/ 81 h 300"/>
                <a:gd name="T50" fmla="*/ 159 w 208"/>
                <a:gd name="T51" fmla="*/ 81 h 300"/>
                <a:gd name="T52" fmla="*/ 159 w 208"/>
                <a:gd name="T53" fmla="*/ 134 h 300"/>
                <a:gd name="T54" fmla="*/ 191 w 208"/>
                <a:gd name="T55" fmla="*/ 134 h 300"/>
                <a:gd name="T56" fmla="*/ 191 w 208"/>
                <a:gd name="T57" fmla="*/ 8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300">
                  <a:moveTo>
                    <a:pt x="208" y="287"/>
                  </a:moveTo>
                  <a:cubicBezTo>
                    <a:pt x="208" y="294"/>
                    <a:pt x="202" y="300"/>
                    <a:pt x="195" y="300"/>
                  </a:cubicBezTo>
                  <a:cubicBezTo>
                    <a:pt x="13" y="300"/>
                    <a:pt x="13" y="300"/>
                    <a:pt x="13" y="300"/>
                  </a:cubicBezTo>
                  <a:cubicBezTo>
                    <a:pt x="6" y="300"/>
                    <a:pt x="0" y="294"/>
                    <a:pt x="0" y="287"/>
                  </a:cubicBezTo>
                  <a:cubicBezTo>
                    <a:pt x="0" y="158"/>
                    <a:pt x="0" y="158"/>
                    <a:pt x="0" y="158"/>
                  </a:cubicBezTo>
                  <a:cubicBezTo>
                    <a:pt x="0" y="151"/>
                    <a:pt x="6" y="145"/>
                    <a:pt x="13" y="145"/>
                  </a:cubicBezTo>
                  <a:cubicBezTo>
                    <a:pt x="195" y="145"/>
                    <a:pt x="195" y="145"/>
                    <a:pt x="195" y="145"/>
                  </a:cubicBezTo>
                  <a:cubicBezTo>
                    <a:pt x="202" y="145"/>
                    <a:pt x="208" y="151"/>
                    <a:pt x="208" y="158"/>
                  </a:cubicBezTo>
                  <a:lnTo>
                    <a:pt x="208" y="287"/>
                  </a:lnTo>
                  <a:close/>
                  <a:moveTo>
                    <a:pt x="125" y="207"/>
                  </a:moveTo>
                  <a:cubicBezTo>
                    <a:pt x="125" y="196"/>
                    <a:pt x="116" y="186"/>
                    <a:pt x="104" y="186"/>
                  </a:cubicBezTo>
                  <a:cubicBezTo>
                    <a:pt x="92" y="186"/>
                    <a:pt x="83" y="196"/>
                    <a:pt x="83" y="207"/>
                  </a:cubicBezTo>
                  <a:cubicBezTo>
                    <a:pt x="83" y="216"/>
                    <a:pt x="88" y="223"/>
                    <a:pt x="95" y="226"/>
                  </a:cubicBezTo>
                  <a:cubicBezTo>
                    <a:pt x="83" y="258"/>
                    <a:pt x="83" y="258"/>
                    <a:pt x="83" y="258"/>
                  </a:cubicBezTo>
                  <a:cubicBezTo>
                    <a:pt x="125" y="258"/>
                    <a:pt x="125" y="258"/>
                    <a:pt x="125" y="258"/>
                  </a:cubicBezTo>
                  <a:cubicBezTo>
                    <a:pt x="113" y="226"/>
                    <a:pt x="113" y="226"/>
                    <a:pt x="113" y="226"/>
                  </a:cubicBezTo>
                  <a:cubicBezTo>
                    <a:pt x="120" y="223"/>
                    <a:pt x="125" y="216"/>
                    <a:pt x="125" y="207"/>
                  </a:cubicBezTo>
                  <a:close/>
                  <a:moveTo>
                    <a:pt x="191" y="81"/>
                  </a:moveTo>
                  <a:cubicBezTo>
                    <a:pt x="191" y="35"/>
                    <a:pt x="152" y="0"/>
                    <a:pt x="104" y="0"/>
                  </a:cubicBezTo>
                  <a:cubicBezTo>
                    <a:pt x="56" y="0"/>
                    <a:pt x="17" y="35"/>
                    <a:pt x="17" y="81"/>
                  </a:cubicBezTo>
                  <a:cubicBezTo>
                    <a:pt x="17" y="134"/>
                    <a:pt x="17" y="134"/>
                    <a:pt x="17" y="134"/>
                  </a:cubicBezTo>
                  <a:cubicBezTo>
                    <a:pt x="49" y="134"/>
                    <a:pt x="49" y="134"/>
                    <a:pt x="49" y="134"/>
                  </a:cubicBezTo>
                  <a:cubicBezTo>
                    <a:pt x="49" y="81"/>
                    <a:pt x="49" y="81"/>
                    <a:pt x="49" y="81"/>
                  </a:cubicBezTo>
                  <a:cubicBezTo>
                    <a:pt x="49" y="55"/>
                    <a:pt x="72" y="33"/>
                    <a:pt x="104" y="32"/>
                  </a:cubicBezTo>
                  <a:cubicBezTo>
                    <a:pt x="136" y="33"/>
                    <a:pt x="159" y="55"/>
                    <a:pt x="159" y="81"/>
                  </a:cubicBezTo>
                  <a:cubicBezTo>
                    <a:pt x="159" y="81"/>
                    <a:pt x="159" y="81"/>
                    <a:pt x="159" y="81"/>
                  </a:cubicBezTo>
                  <a:cubicBezTo>
                    <a:pt x="159" y="134"/>
                    <a:pt x="159" y="134"/>
                    <a:pt x="159" y="134"/>
                  </a:cubicBezTo>
                  <a:cubicBezTo>
                    <a:pt x="191" y="134"/>
                    <a:pt x="191" y="134"/>
                    <a:pt x="191" y="134"/>
                  </a:cubicBezTo>
                  <a:cubicBezTo>
                    <a:pt x="191" y="81"/>
                    <a:pt x="191" y="81"/>
                    <a:pt x="191" y="81"/>
                  </a:cubicBezTo>
                  <a:close/>
                </a:path>
              </a:pathLst>
            </a:custGeom>
            <a:solidFill>
              <a:schemeClr val="tx1"/>
            </a:solidFill>
            <a:ln>
              <a:solidFill>
                <a:schemeClr val="accent6"/>
              </a:solidFill>
            </a:ln>
            <a:extLst/>
          </p:spPr>
          <p:txBody>
            <a:bodyPr vert="horz" wrap="square" lIns="121822" tIns="121822" rIns="121822" bIns="365466" numCol="1" anchor="b" anchorCtr="0" compatLnSpc="1">
              <a:prstTxWarp prst="textNoShape">
                <a:avLst/>
              </a:prstTxWarp>
            </a:bodyPr>
            <a:lstStyle/>
            <a:p>
              <a:pPr defTabSz="913818"/>
              <a:endParaRPr lang="en-US" sz="2398" dirty="0">
                <a:solidFill>
                  <a:srgbClr val="FFFFFF"/>
                </a:solidFill>
              </a:endParaRPr>
            </a:p>
          </p:txBody>
        </p:sp>
      </p:grpSp>
      <p:grpSp>
        <p:nvGrpSpPr>
          <p:cNvPr id="23" name="Group 22"/>
          <p:cNvGrpSpPr/>
          <p:nvPr/>
        </p:nvGrpSpPr>
        <p:grpSpPr>
          <a:xfrm>
            <a:off x="5077255" y="3597823"/>
            <a:ext cx="2054831" cy="1944344"/>
            <a:chOff x="3556855" y="2467900"/>
            <a:chExt cx="2103120" cy="1675395"/>
          </a:xfrm>
        </p:grpSpPr>
        <p:sp>
          <p:nvSpPr>
            <p:cNvPr id="4" name="Rectangle 3"/>
            <p:cNvSpPr>
              <a:spLocks noChangeAspect="1"/>
            </p:cNvSpPr>
            <p:nvPr/>
          </p:nvSpPr>
          <p:spPr bwMode="auto">
            <a:xfrm>
              <a:off x="3556855" y="2467900"/>
              <a:ext cx="2103120" cy="1675395"/>
            </a:xfrm>
            <a:prstGeom prst="rect">
              <a:avLst/>
            </a:prstGeom>
            <a:solidFill>
              <a:srgbClr val="0072C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21822" tIns="121822" rIns="121822" bIns="365466" numCol="1" rtlCol="0" anchor="b" anchorCtr="0" compatLnSpc="1">
              <a:prstTxWarp prst="textNoShape">
                <a:avLst/>
              </a:prstTxWarp>
              <a:noAutofit/>
            </a:bodyPr>
            <a:lstStyle/>
            <a:p>
              <a:pPr algn="ctr" defTabSz="913481" fontAlgn="base">
                <a:lnSpc>
                  <a:spcPts val="2132"/>
                </a:lnSpc>
                <a:spcBef>
                  <a:spcPct val="0"/>
                </a:spcBef>
                <a:spcAft>
                  <a:spcPct val="0"/>
                </a:spcAft>
                <a:defRPr/>
              </a:pPr>
              <a:r>
                <a:rPr lang="ru-RU" spc="-26" dirty="0" smtClean="0">
                  <a:solidFill>
                    <a:srgbClr val="FFFFFF"/>
                  </a:solidFill>
                </a:rPr>
                <a:t>Обнаружение</a:t>
              </a:r>
              <a:endParaRPr lang="en-US" spc="-26" dirty="0">
                <a:solidFill>
                  <a:srgbClr val="FFFFFF"/>
                </a:solidFill>
              </a:endParaRPr>
            </a:p>
          </p:txBody>
        </p:sp>
        <p:sp>
          <p:nvSpPr>
            <p:cNvPr id="29" name="Freeform 62"/>
            <p:cNvSpPr>
              <a:spLocks noEditPoints="1"/>
            </p:cNvSpPr>
            <p:nvPr/>
          </p:nvSpPr>
          <p:spPr bwMode="black">
            <a:xfrm>
              <a:off x="4359174" y="2861805"/>
              <a:ext cx="486094" cy="485967"/>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109652" tIns="121822" rIns="109652" bIns="365466" numCol="1" anchor="b" anchorCtr="0" compatLnSpc="1">
              <a:prstTxWarp prst="textNoShape">
                <a:avLst/>
              </a:prstTxWarp>
            </a:bodyPr>
            <a:lstStyle/>
            <a:p>
              <a:pPr defTabSz="913818"/>
              <a:endParaRPr lang="en-US" sz="2132" dirty="0">
                <a:solidFill>
                  <a:srgbClr val="FFFFFF"/>
                </a:solidFill>
              </a:endParaRPr>
            </a:p>
          </p:txBody>
        </p:sp>
      </p:grpSp>
      <p:sp>
        <p:nvSpPr>
          <p:cNvPr id="14" name="TextBox 13"/>
          <p:cNvSpPr txBox="1"/>
          <p:nvPr/>
        </p:nvSpPr>
        <p:spPr>
          <a:xfrm>
            <a:off x="3952018" y="2667926"/>
            <a:ext cx="4364697" cy="405817"/>
          </a:xfrm>
          <a:prstGeom prst="rect">
            <a:avLst/>
          </a:prstGeom>
          <a:noFill/>
        </p:spPr>
        <p:txBody>
          <a:bodyPr wrap="square" lIns="0" tIns="0" rIns="0" bIns="0" rtlCol="0">
            <a:spAutoFit/>
          </a:bodyPr>
          <a:lstStyle/>
          <a:p>
            <a:pPr algn="ctr" defTabSz="913818">
              <a:lnSpc>
                <a:spcPct val="90000"/>
              </a:lnSpc>
            </a:pPr>
            <a:r>
              <a:rPr lang="en-US" sz="2930" spc="-40" dirty="0">
                <a:gradFill>
                  <a:gsLst>
                    <a:gs pos="0">
                      <a:srgbClr val="FFFFFF"/>
                    </a:gs>
                    <a:gs pos="86000">
                      <a:srgbClr val="FFFFFF"/>
                    </a:gs>
                  </a:gsLst>
                  <a:lin ang="5400000" scaled="0"/>
                </a:gradFill>
              </a:rPr>
              <a:t>Microsoft Solutions</a:t>
            </a:r>
          </a:p>
        </p:txBody>
      </p:sp>
      <p:sp>
        <p:nvSpPr>
          <p:cNvPr id="3" name="Rounded Rectangle 2"/>
          <p:cNvSpPr/>
          <p:nvPr/>
        </p:nvSpPr>
        <p:spPr bwMode="auto">
          <a:xfrm>
            <a:off x="494805" y="2894367"/>
            <a:ext cx="11277075" cy="3224871"/>
          </a:xfrm>
          <a:custGeom>
            <a:avLst/>
            <a:gdLst>
              <a:gd name="connsiteX0" fmla="*/ 0 w 7200900"/>
              <a:gd name="connsiteY0" fmla="*/ 202379 h 2419350"/>
              <a:gd name="connsiteX1" fmla="*/ 202379 w 7200900"/>
              <a:gd name="connsiteY1" fmla="*/ 0 h 2419350"/>
              <a:gd name="connsiteX2" fmla="*/ 6998521 w 7200900"/>
              <a:gd name="connsiteY2" fmla="*/ 0 h 2419350"/>
              <a:gd name="connsiteX3" fmla="*/ 7200900 w 7200900"/>
              <a:gd name="connsiteY3" fmla="*/ 202379 h 2419350"/>
              <a:gd name="connsiteX4" fmla="*/ 7200900 w 7200900"/>
              <a:gd name="connsiteY4" fmla="*/ 2216971 h 2419350"/>
              <a:gd name="connsiteX5" fmla="*/ 6998521 w 7200900"/>
              <a:gd name="connsiteY5" fmla="*/ 2419350 h 2419350"/>
              <a:gd name="connsiteX6" fmla="*/ 202379 w 7200900"/>
              <a:gd name="connsiteY6" fmla="*/ 2419350 h 2419350"/>
              <a:gd name="connsiteX7" fmla="*/ 0 w 7200900"/>
              <a:gd name="connsiteY7" fmla="*/ 2216971 h 2419350"/>
              <a:gd name="connsiteX8" fmla="*/ 0 w 7200900"/>
              <a:gd name="connsiteY8" fmla="*/ 202379 h 2419350"/>
              <a:gd name="connsiteX0" fmla="*/ 0 w 7200900"/>
              <a:gd name="connsiteY0" fmla="*/ 202380 h 2419351"/>
              <a:gd name="connsiteX1" fmla="*/ 202379 w 7200900"/>
              <a:gd name="connsiteY1" fmla="*/ 1 h 2419351"/>
              <a:gd name="connsiteX2" fmla="*/ 2000250 w 7200900"/>
              <a:gd name="connsiteY2" fmla="*/ 0 h 2419351"/>
              <a:gd name="connsiteX3" fmla="*/ 6998521 w 7200900"/>
              <a:gd name="connsiteY3" fmla="*/ 1 h 2419351"/>
              <a:gd name="connsiteX4" fmla="*/ 7200900 w 7200900"/>
              <a:gd name="connsiteY4" fmla="*/ 202380 h 2419351"/>
              <a:gd name="connsiteX5" fmla="*/ 7200900 w 7200900"/>
              <a:gd name="connsiteY5" fmla="*/ 2216972 h 2419351"/>
              <a:gd name="connsiteX6" fmla="*/ 6998521 w 7200900"/>
              <a:gd name="connsiteY6" fmla="*/ 2419351 h 2419351"/>
              <a:gd name="connsiteX7" fmla="*/ 202379 w 7200900"/>
              <a:gd name="connsiteY7" fmla="*/ 2419351 h 2419351"/>
              <a:gd name="connsiteX8" fmla="*/ 0 w 7200900"/>
              <a:gd name="connsiteY8" fmla="*/ 2216972 h 2419351"/>
              <a:gd name="connsiteX9" fmla="*/ 0 w 7200900"/>
              <a:gd name="connsiteY9" fmla="*/ 202380 h 2419351"/>
              <a:gd name="connsiteX0" fmla="*/ 0 w 7200900"/>
              <a:gd name="connsiteY0" fmla="*/ 211904 h 2428875"/>
              <a:gd name="connsiteX1" fmla="*/ 202379 w 7200900"/>
              <a:gd name="connsiteY1" fmla="*/ 9525 h 2428875"/>
              <a:gd name="connsiteX2" fmla="*/ 2000250 w 7200900"/>
              <a:gd name="connsiteY2" fmla="*/ 9524 h 2428875"/>
              <a:gd name="connsiteX3" fmla="*/ 5210175 w 7200900"/>
              <a:gd name="connsiteY3" fmla="*/ 0 h 2428875"/>
              <a:gd name="connsiteX4" fmla="*/ 6998521 w 7200900"/>
              <a:gd name="connsiteY4" fmla="*/ 9525 h 2428875"/>
              <a:gd name="connsiteX5" fmla="*/ 7200900 w 7200900"/>
              <a:gd name="connsiteY5" fmla="*/ 211904 h 2428875"/>
              <a:gd name="connsiteX6" fmla="*/ 7200900 w 7200900"/>
              <a:gd name="connsiteY6" fmla="*/ 2226496 h 2428875"/>
              <a:gd name="connsiteX7" fmla="*/ 6998521 w 7200900"/>
              <a:gd name="connsiteY7" fmla="*/ 2428875 h 2428875"/>
              <a:gd name="connsiteX8" fmla="*/ 202379 w 7200900"/>
              <a:gd name="connsiteY8" fmla="*/ 2428875 h 2428875"/>
              <a:gd name="connsiteX9" fmla="*/ 0 w 7200900"/>
              <a:gd name="connsiteY9" fmla="*/ 2226496 h 2428875"/>
              <a:gd name="connsiteX10" fmla="*/ 0 w 7200900"/>
              <a:gd name="connsiteY10" fmla="*/ 211904 h 2428875"/>
              <a:gd name="connsiteX0" fmla="*/ 5210175 w 7200900"/>
              <a:gd name="connsiteY0" fmla="*/ 0 h 2428875"/>
              <a:gd name="connsiteX1" fmla="*/ 6998521 w 7200900"/>
              <a:gd name="connsiteY1" fmla="*/ 9525 h 2428875"/>
              <a:gd name="connsiteX2" fmla="*/ 7200900 w 7200900"/>
              <a:gd name="connsiteY2" fmla="*/ 211904 h 2428875"/>
              <a:gd name="connsiteX3" fmla="*/ 7200900 w 7200900"/>
              <a:gd name="connsiteY3" fmla="*/ 2226496 h 2428875"/>
              <a:gd name="connsiteX4" fmla="*/ 6998521 w 7200900"/>
              <a:gd name="connsiteY4" fmla="*/ 2428875 h 2428875"/>
              <a:gd name="connsiteX5" fmla="*/ 202379 w 7200900"/>
              <a:gd name="connsiteY5" fmla="*/ 2428875 h 2428875"/>
              <a:gd name="connsiteX6" fmla="*/ 0 w 7200900"/>
              <a:gd name="connsiteY6" fmla="*/ 2226496 h 2428875"/>
              <a:gd name="connsiteX7" fmla="*/ 0 w 7200900"/>
              <a:gd name="connsiteY7" fmla="*/ 211904 h 2428875"/>
              <a:gd name="connsiteX8" fmla="*/ 202379 w 7200900"/>
              <a:gd name="connsiteY8" fmla="*/ 9525 h 2428875"/>
              <a:gd name="connsiteX9" fmla="*/ 2000250 w 7200900"/>
              <a:gd name="connsiteY9" fmla="*/ 9524 h 2428875"/>
              <a:gd name="connsiteX10" fmla="*/ 5301615 w 7200900"/>
              <a:gd name="connsiteY10" fmla="*/ 91440 h 2428875"/>
              <a:gd name="connsiteX0" fmla="*/ 5210175 w 7200900"/>
              <a:gd name="connsiteY0" fmla="*/ 0 h 2428875"/>
              <a:gd name="connsiteX1" fmla="*/ 6998521 w 7200900"/>
              <a:gd name="connsiteY1" fmla="*/ 9525 h 2428875"/>
              <a:gd name="connsiteX2" fmla="*/ 7200900 w 7200900"/>
              <a:gd name="connsiteY2" fmla="*/ 211904 h 2428875"/>
              <a:gd name="connsiteX3" fmla="*/ 7200900 w 7200900"/>
              <a:gd name="connsiteY3" fmla="*/ 2226496 h 2428875"/>
              <a:gd name="connsiteX4" fmla="*/ 6998521 w 7200900"/>
              <a:gd name="connsiteY4" fmla="*/ 2428875 h 2428875"/>
              <a:gd name="connsiteX5" fmla="*/ 202379 w 7200900"/>
              <a:gd name="connsiteY5" fmla="*/ 2428875 h 2428875"/>
              <a:gd name="connsiteX6" fmla="*/ 0 w 7200900"/>
              <a:gd name="connsiteY6" fmla="*/ 2226496 h 2428875"/>
              <a:gd name="connsiteX7" fmla="*/ 0 w 7200900"/>
              <a:gd name="connsiteY7" fmla="*/ 211904 h 2428875"/>
              <a:gd name="connsiteX8" fmla="*/ 202379 w 7200900"/>
              <a:gd name="connsiteY8" fmla="*/ 9525 h 2428875"/>
              <a:gd name="connsiteX9" fmla="*/ 2000250 w 7200900"/>
              <a:gd name="connsiteY9" fmla="*/ 9524 h 2428875"/>
              <a:gd name="connsiteX0" fmla="*/ 5210175 w 7200900"/>
              <a:gd name="connsiteY0" fmla="*/ 0 h 2428875"/>
              <a:gd name="connsiteX1" fmla="*/ 6998521 w 7200900"/>
              <a:gd name="connsiteY1" fmla="*/ 9525 h 2428875"/>
              <a:gd name="connsiteX2" fmla="*/ 7200900 w 7200900"/>
              <a:gd name="connsiteY2" fmla="*/ 211904 h 2428875"/>
              <a:gd name="connsiteX3" fmla="*/ 7200900 w 7200900"/>
              <a:gd name="connsiteY3" fmla="*/ 2226496 h 2428875"/>
              <a:gd name="connsiteX4" fmla="*/ 6998521 w 7200900"/>
              <a:gd name="connsiteY4" fmla="*/ 2428875 h 2428875"/>
              <a:gd name="connsiteX5" fmla="*/ 202379 w 7200900"/>
              <a:gd name="connsiteY5" fmla="*/ 2428875 h 2428875"/>
              <a:gd name="connsiteX6" fmla="*/ 0 w 7200900"/>
              <a:gd name="connsiteY6" fmla="*/ 2226496 h 2428875"/>
              <a:gd name="connsiteX7" fmla="*/ 0 w 7200900"/>
              <a:gd name="connsiteY7" fmla="*/ 211904 h 2428875"/>
              <a:gd name="connsiteX8" fmla="*/ 202379 w 7200900"/>
              <a:gd name="connsiteY8" fmla="*/ 9525 h 2428875"/>
              <a:gd name="connsiteX9" fmla="*/ 2000250 w 7200900"/>
              <a:gd name="connsiteY9" fmla="*/ 9524 h 2428875"/>
              <a:gd name="connsiteX0" fmla="*/ 5210175 w 7200900"/>
              <a:gd name="connsiteY0" fmla="*/ 0 h 2420600"/>
              <a:gd name="connsiteX1" fmla="*/ 6998521 w 7200900"/>
              <a:gd name="connsiteY1" fmla="*/ 1250 h 2420600"/>
              <a:gd name="connsiteX2" fmla="*/ 7200900 w 7200900"/>
              <a:gd name="connsiteY2" fmla="*/ 203629 h 2420600"/>
              <a:gd name="connsiteX3" fmla="*/ 7200900 w 7200900"/>
              <a:gd name="connsiteY3" fmla="*/ 2218221 h 2420600"/>
              <a:gd name="connsiteX4" fmla="*/ 6998521 w 7200900"/>
              <a:gd name="connsiteY4" fmla="*/ 2420600 h 2420600"/>
              <a:gd name="connsiteX5" fmla="*/ 202379 w 7200900"/>
              <a:gd name="connsiteY5" fmla="*/ 2420600 h 2420600"/>
              <a:gd name="connsiteX6" fmla="*/ 0 w 7200900"/>
              <a:gd name="connsiteY6" fmla="*/ 2218221 h 2420600"/>
              <a:gd name="connsiteX7" fmla="*/ 0 w 7200900"/>
              <a:gd name="connsiteY7" fmla="*/ 203629 h 2420600"/>
              <a:gd name="connsiteX8" fmla="*/ 202379 w 7200900"/>
              <a:gd name="connsiteY8" fmla="*/ 1250 h 2420600"/>
              <a:gd name="connsiteX9" fmla="*/ 2000250 w 7200900"/>
              <a:gd name="connsiteY9" fmla="*/ 1249 h 24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0900" h="2420600">
                <a:moveTo>
                  <a:pt x="5210175" y="0"/>
                </a:moveTo>
                <a:lnTo>
                  <a:pt x="6998521" y="1250"/>
                </a:lnTo>
                <a:cubicBezTo>
                  <a:pt x="7110292" y="1250"/>
                  <a:pt x="7200900" y="91858"/>
                  <a:pt x="7200900" y="203629"/>
                </a:cubicBezTo>
                <a:lnTo>
                  <a:pt x="7200900" y="2218221"/>
                </a:lnTo>
                <a:cubicBezTo>
                  <a:pt x="7200900" y="2329992"/>
                  <a:pt x="7110292" y="2420600"/>
                  <a:pt x="6998521" y="2420600"/>
                </a:cubicBezTo>
                <a:lnTo>
                  <a:pt x="202379" y="2420600"/>
                </a:lnTo>
                <a:cubicBezTo>
                  <a:pt x="90608" y="2420600"/>
                  <a:pt x="0" y="2329992"/>
                  <a:pt x="0" y="2218221"/>
                </a:cubicBezTo>
                <a:lnTo>
                  <a:pt x="0" y="203629"/>
                </a:lnTo>
                <a:cubicBezTo>
                  <a:pt x="0" y="91858"/>
                  <a:pt x="90608" y="1250"/>
                  <a:pt x="202379" y="1250"/>
                </a:cubicBezTo>
                <a:lnTo>
                  <a:pt x="2000250" y="1249"/>
                </a:lnTo>
              </a:path>
            </a:pathLst>
          </a:custGeom>
          <a:noFill/>
          <a:ln w="57150">
            <a:solidFill>
              <a:schemeClr val="bg2">
                <a:lumMod val="75000"/>
              </a:schemeClr>
            </a:solidFill>
            <a:headEnd type="none" w="med" len="med"/>
            <a:tailEnd type="none" w="med" len="med"/>
          </a:ln>
          <a:effectLst/>
          <a:scene3d>
            <a:camera prst="orthographicFront" fov="0">
              <a:rot lat="0" lon="0" rev="0"/>
            </a:camera>
            <a:lightRig rig="contrasting" dir="t">
              <a:rot lat="0" lon="0" rev="12000000"/>
            </a:lightRig>
          </a:scene3d>
          <a:sp3d prstMaterial="powder"/>
        </p:spPr>
        <p:style>
          <a:lnRef idx="0">
            <a:schemeClr val="accent2"/>
          </a:lnRef>
          <a:fillRef idx="3">
            <a:schemeClr val="accent2"/>
          </a:fillRef>
          <a:effectRef idx="3">
            <a:schemeClr val="accent2"/>
          </a:effectRef>
          <a:fontRef idx="minor">
            <a:schemeClr val="lt1"/>
          </a:fontRef>
        </p:style>
        <p:txBody>
          <a:bodyPr vert="horz" wrap="square" lIns="121817" tIns="60908" rIns="121817" bIns="60908" numCol="1" rtlCol="0" anchor="ctr" anchorCtr="0" compatLnSpc="1">
            <a:prstTxWarp prst="textNoShape">
              <a:avLst/>
            </a:prstTxWarp>
          </a:bodyPr>
          <a:lstStyle/>
          <a:p>
            <a:pPr algn="ctr" defTabSz="1217863" fontAlgn="base">
              <a:spcBef>
                <a:spcPct val="0"/>
              </a:spcBef>
              <a:spcAft>
                <a:spcPct val="0"/>
              </a:spcAft>
            </a:pPr>
            <a:endParaRPr lang="en-US" sz="3198" dirty="0">
              <a:ln w="31750" cap="sq">
                <a:solidFill>
                  <a:srgbClr val="FFFFFF"/>
                </a:solidFill>
                <a:headEnd type="oval"/>
                <a:tailEnd type="oval"/>
              </a:ln>
              <a:gradFill>
                <a:gsLst>
                  <a:gs pos="0">
                    <a:srgbClr val="000000"/>
                  </a:gs>
                  <a:gs pos="100000">
                    <a:srgbClr val="000000"/>
                  </a:gs>
                </a:gsLst>
                <a:lin ang="5400000" scaled="0"/>
              </a:gradFill>
            </a:endParaRPr>
          </a:p>
        </p:txBody>
      </p:sp>
      <p:sp>
        <p:nvSpPr>
          <p:cNvPr id="6" name="Oval 5"/>
          <p:cNvSpPr/>
          <p:nvPr/>
        </p:nvSpPr>
        <p:spPr bwMode="auto">
          <a:xfrm>
            <a:off x="8177125" y="2829253"/>
            <a:ext cx="139588" cy="139588"/>
          </a:xfrm>
          <a:prstGeom prst="ellipse">
            <a:avLst/>
          </a:prstGeom>
          <a:solidFill>
            <a:schemeClr val="accent1"/>
          </a:solidFill>
          <a:ln>
            <a:headEnd type="none" w="med" len="med"/>
            <a:tailEnd type="none" w="med" len="med"/>
          </a:ln>
          <a:effectLst/>
          <a:scene3d>
            <a:camera prst="orthographicFront" fov="0">
              <a:rot lat="0" lon="0" rev="0"/>
            </a:camera>
            <a:lightRig rig="contrasting" dir="t">
              <a:rot lat="0" lon="0" rev="12000000"/>
            </a:lightRig>
          </a:scene3d>
          <a:sp3d prstMaterial="powder"/>
        </p:spPr>
        <p:style>
          <a:lnRef idx="0">
            <a:schemeClr val="accent2"/>
          </a:lnRef>
          <a:fillRef idx="3">
            <a:schemeClr val="accent2"/>
          </a:fillRef>
          <a:effectRef idx="3">
            <a:schemeClr val="accent2"/>
          </a:effectRef>
          <a:fontRef idx="minor">
            <a:schemeClr val="lt1"/>
          </a:fontRef>
        </p:style>
        <p:txBody>
          <a:bodyPr vert="horz" wrap="square" lIns="121817" tIns="60908" rIns="121817" bIns="60908" numCol="1" rtlCol="0" anchor="ctr" anchorCtr="0" compatLnSpc="1">
            <a:prstTxWarp prst="textNoShape">
              <a:avLst/>
            </a:prstTxWarp>
          </a:bodyPr>
          <a:lstStyle/>
          <a:p>
            <a:pPr algn="ctr" defTabSz="1217863" fontAlgn="base">
              <a:spcBef>
                <a:spcPct val="0"/>
              </a:spcBef>
              <a:spcAft>
                <a:spcPct val="0"/>
              </a:spcAft>
            </a:pPr>
            <a:endParaRPr lang="en-US" sz="3198" dirty="0">
              <a:gradFill>
                <a:gsLst>
                  <a:gs pos="0">
                    <a:srgbClr val="000000"/>
                  </a:gs>
                  <a:gs pos="100000">
                    <a:srgbClr val="000000"/>
                  </a:gs>
                </a:gsLst>
                <a:lin ang="5400000" scaled="0"/>
              </a:gradFill>
            </a:endParaRPr>
          </a:p>
        </p:txBody>
      </p:sp>
      <p:sp>
        <p:nvSpPr>
          <p:cNvPr id="18" name="Oval 17"/>
          <p:cNvSpPr/>
          <p:nvPr/>
        </p:nvSpPr>
        <p:spPr bwMode="auto">
          <a:xfrm>
            <a:off x="3921818" y="2829253"/>
            <a:ext cx="139588" cy="139588"/>
          </a:xfrm>
          <a:prstGeom prst="ellipse">
            <a:avLst/>
          </a:prstGeom>
          <a:solidFill>
            <a:srgbClr val="2B5FD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822" tIns="121822" rIns="121822" bIns="365466" numCol="1" rtlCol="0" anchor="b" anchorCtr="0" compatLnSpc="1">
            <a:prstTxWarp prst="textNoShape">
              <a:avLst/>
            </a:prstTxWarp>
            <a:noAutofit/>
          </a:bodyPr>
          <a:lstStyle/>
          <a:p>
            <a:pPr algn="ctr" defTabSz="913481" fontAlgn="base">
              <a:lnSpc>
                <a:spcPts val="2132"/>
              </a:lnSpc>
              <a:spcBef>
                <a:spcPct val="0"/>
              </a:spcBef>
              <a:spcAft>
                <a:spcPct val="0"/>
              </a:spcAft>
            </a:pPr>
            <a:endParaRPr lang="en-US" sz="3198" spc="-26" dirty="0">
              <a:solidFill>
                <a:srgbClr val="505050"/>
              </a:solidFill>
            </a:endParaRPr>
          </a:p>
        </p:txBody>
      </p:sp>
    </p:spTree>
    <p:extLst>
      <p:ext uri="{BB962C8B-B14F-4D97-AF65-F5344CB8AC3E}">
        <p14:creationId xmlns:p14="http://schemas.microsoft.com/office/powerpoint/2010/main" val="30947185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126"/>
            <a:r>
              <a:rPr lang="ru-RU" sz="5400" dirty="0" smtClean="0"/>
              <a:t>Какую помощь может оказать Майкрософт</a:t>
            </a:r>
            <a:endParaRPr lang="en-US" sz="5400" dirty="0"/>
          </a:p>
        </p:txBody>
      </p:sp>
      <p:sp>
        <p:nvSpPr>
          <p:cNvPr id="4" name="Rectangle 3"/>
          <p:cNvSpPr/>
          <p:nvPr/>
        </p:nvSpPr>
        <p:spPr>
          <a:xfrm>
            <a:off x="698898" y="2165939"/>
            <a:ext cx="10796524" cy="3170099"/>
          </a:xfrm>
          <a:prstGeom prst="rect">
            <a:avLst/>
          </a:prstGeom>
        </p:spPr>
        <p:txBody>
          <a:bodyPr wrap="square">
            <a:spAutoFit/>
          </a:bodyPr>
          <a:lstStyle/>
          <a:p>
            <a:pPr marL="285664" indent="-285664" defTabSz="914126">
              <a:buFont typeface="Arial" panose="020B0604020202020204" pitchFamily="34" charset="0"/>
              <a:buChar char="•"/>
            </a:pPr>
            <a:r>
              <a:rPr lang="ru-RU" sz="4000" dirty="0" smtClean="0"/>
              <a:t>Технические обследования систем на предмет соответствия лучшим практикам в области защиты информации</a:t>
            </a:r>
          </a:p>
          <a:p>
            <a:pPr marL="285664" indent="-285664" defTabSz="914126">
              <a:buFont typeface="Arial" panose="020B0604020202020204" pitchFamily="34" charset="0"/>
              <a:buChar char="•"/>
            </a:pPr>
            <a:r>
              <a:rPr lang="ru-RU" sz="4000" dirty="0" smtClean="0"/>
              <a:t>Повышение защищенности систем (в ч</a:t>
            </a:r>
            <a:r>
              <a:rPr lang="ru-RU" sz="4000" dirty="0"/>
              <a:t>а</a:t>
            </a:r>
            <a:r>
              <a:rPr lang="ru-RU" sz="4000" dirty="0" smtClean="0"/>
              <a:t>стности против кражи учетных записей)</a:t>
            </a:r>
          </a:p>
        </p:txBody>
      </p:sp>
    </p:spTree>
    <p:extLst>
      <p:ext uri="{BB962C8B-B14F-4D97-AF65-F5344CB8AC3E}">
        <p14:creationId xmlns:p14="http://schemas.microsoft.com/office/powerpoint/2010/main" val="26425067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VID_Product_Brand_template_16-9_CYAN">
  <a:themeElements>
    <a:clrScheme name="Product brand - Blue and Cyan">
      <a:dk1>
        <a:srgbClr val="505050"/>
      </a:dk1>
      <a:lt1>
        <a:srgbClr val="FFFFFF"/>
      </a:lt1>
      <a:dk2>
        <a:srgbClr val="002050"/>
      </a:dk2>
      <a:lt2>
        <a:srgbClr val="A1D8F1"/>
      </a:lt2>
      <a:accent1>
        <a:srgbClr val="0072C6"/>
      </a:accent1>
      <a:accent2>
        <a:srgbClr val="68217A"/>
      </a:accent2>
      <a:accent3>
        <a:srgbClr val="008272"/>
      </a:accent3>
      <a:accent4>
        <a:srgbClr val="B4009E"/>
      </a:accent4>
      <a:accent5>
        <a:srgbClr val="4668C5"/>
      </a:accent5>
      <a:accent6>
        <a:srgbClr val="442359"/>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4B69A9DFB6DA49AE62AF463FFCD48F" ma:contentTypeVersion="0" ma:contentTypeDescription="Create a new document." ma:contentTypeScope="" ma:versionID="f64ccbe2fff130b755ed500107c74061">
  <xsd:schema xmlns:xsd="http://www.w3.org/2001/XMLSchema" xmlns:xs="http://www.w3.org/2001/XMLSchema" xmlns:p="http://schemas.microsoft.com/office/2006/metadata/properties" targetNamespace="http://schemas.microsoft.com/office/2006/metadata/properties" ma:root="true" ma:fieldsID="24da6cb165328b30ac30b5fa619a48f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DC7FCA-5C78-4F74-B424-4B5D66A9317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DDE9C12E-DC20-4783-A88C-3A5C7FE9515A}">
  <ds:schemaRefs>
    <ds:schemaRef ds:uri="http://schemas.microsoft.com/sharepoint/v3/contenttype/forms"/>
  </ds:schemaRefs>
</ds:datastoreItem>
</file>

<file path=customXml/itemProps3.xml><?xml version="1.0" encoding="utf-8"?>
<ds:datastoreItem xmlns:ds="http://schemas.openxmlformats.org/officeDocument/2006/customXml" ds:itemID="{437BA2B6-EF6C-4DF1-8595-9478F7C10B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13243</TotalTime>
  <Words>786</Words>
  <Application>Microsoft Office PowerPoint</Application>
  <PresentationFormat>Widescreen</PresentationFormat>
  <Paragraphs>98</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Segoe</vt:lpstr>
      <vt:lpstr>Segoe Condensed</vt:lpstr>
      <vt:lpstr>Segoe UI</vt:lpstr>
      <vt:lpstr>Segoe UI Light</vt:lpstr>
      <vt:lpstr>Segoe UI Semibold</vt:lpstr>
      <vt:lpstr>Wingdings</vt:lpstr>
      <vt:lpstr>MSVID_Product_Brand_template_16-9_CYAN</vt:lpstr>
      <vt:lpstr>Предотвращение кражи учетных записей и других актуальных угроз в корпоративных инфраструктурах</vt:lpstr>
      <vt:lpstr>Актуальные угрозы и риски</vt:lpstr>
      <vt:lpstr>Противодействие кражам учетных записей</vt:lpstr>
      <vt:lpstr>Своевременная установка исправлений безопасности является архиважной для поддержания систем на приемлемом уровне безопасности.</vt:lpstr>
      <vt:lpstr>Изменение стратегии в области безопасности</vt:lpstr>
      <vt:lpstr>PowerPoint Presentation</vt:lpstr>
      <vt:lpstr>Внешние источники информации Microsoft</vt:lpstr>
      <vt:lpstr>Подход Майкрософт Сервис 3 составляющие защиты</vt:lpstr>
      <vt:lpstr>Какую помощь может оказать Майкрософт</vt:lpstr>
      <vt:lpstr>Какую помощь может оказать Майкрософт</vt:lpstr>
      <vt:lpstr>Вопросы  agolov@microsoft.com Алексей Голов Руководитель подразделения инженеров Премьер поддержки Майкрософт по Центральной и Восточной Европе.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Offerings</dc:title>
  <dc:creator>Andrei Miroshnikov</dc:creator>
  <cp:lastModifiedBy>Alexey Golov</cp:lastModifiedBy>
  <cp:revision>183</cp:revision>
  <dcterms:created xsi:type="dcterms:W3CDTF">2014-10-19T13:26:03Z</dcterms:created>
  <dcterms:modified xsi:type="dcterms:W3CDTF">2016-02-03T13:34:24Z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0x010100EC4B69A9DFB6DA49AE62AF463FFCD48F</vt:lpwstr>
  </property>
</Properties>
</file>