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  <p:sldMasterId id="2147483999" r:id="rId2"/>
  </p:sldMasterIdLst>
  <p:notesMasterIdLst>
    <p:notesMasterId r:id="rId18"/>
  </p:notesMasterIdLst>
  <p:sldIdLst>
    <p:sldId id="298" r:id="rId3"/>
    <p:sldId id="348" r:id="rId4"/>
    <p:sldId id="349" r:id="rId5"/>
    <p:sldId id="350" r:id="rId6"/>
    <p:sldId id="351" r:id="rId7"/>
    <p:sldId id="352" r:id="rId8"/>
    <p:sldId id="357" r:id="rId9"/>
    <p:sldId id="358" r:id="rId10"/>
    <p:sldId id="359" r:id="rId11"/>
    <p:sldId id="361" r:id="rId12"/>
    <p:sldId id="353" r:id="rId13"/>
    <p:sldId id="354" r:id="rId14"/>
    <p:sldId id="355" r:id="rId15"/>
    <p:sldId id="364" r:id="rId16"/>
    <p:sldId id="314" r:id="rId17"/>
  </p:sldIdLst>
  <p:sldSz cx="9144000" cy="6858000" type="screen4x3"/>
  <p:notesSz cx="6794500" cy="9906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1pPr>
    <a:lvl2pPr marL="456533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2pPr>
    <a:lvl3pPr marL="913071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3pPr>
    <a:lvl4pPr marL="1369604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4pPr>
    <a:lvl5pPr marL="1826142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5pPr>
    <a:lvl6pPr marL="2282676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6pPr>
    <a:lvl7pPr marL="2739210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7pPr>
    <a:lvl8pPr marL="3195747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8pPr>
    <a:lvl9pPr marL="3652283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FFCC66"/>
    <a:srgbClr val="CC00FF"/>
    <a:srgbClr val="3333FF"/>
    <a:srgbClr val="CCECFF"/>
    <a:srgbClr val="CCFFCC"/>
    <a:srgbClr val="9999FF"/>
    <a:srgbClr val="FF9900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9" autoAdjust="0"/>
    <p:restoredTop sz="94632" autoAdjust="0"/>
  </p:normalViewPr>
  <p:slideViewPr>
    <p:cSldViewPr>
      <p:cViewPr>
        <p:scale>
          <a:sx n="75" d="100"/>
          <a:sy n="75" d="100"/>
        </p:scale>
        <p:origin x="-238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21DC33F-0C28-4062-8E29-563F60311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8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5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0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96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61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2676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10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47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83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s-logo-bgr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0"/>
            <a:ext cx="914400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s-header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" y="1008"/>
            <a:ext cx="2698445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-text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" y="2"/>
            <a:ext cx="9143194" cy="2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6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6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s-logo-bgr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0"/>
            <a:ext cx="914400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s-header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" y="1008"/>
            <a:ext cx="2698445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-text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" y="2"/>
            <a:ext cx="9143194" cy="2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2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4009" r:id="rId5"/>
  </p:sldLayoutIdLst>
  <p:hf hdr="0" ftr="0" dt="0"/>
  <p:txStyles>
    <p:titleStyle>
      <a:lvl1pPr algn="ctr" defTabSz="9129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0" indent="-342360" algn="l" defTabSz="9129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79" indent="-285301" algn="l" defTabSz="9129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6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75" indent="-228238" algn="l" defTabSz="9129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59" indent="-228238" algn="l" defTabSz="9129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32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14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92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71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5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17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94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72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52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32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</p:sldLayoutIdLst>
  <p:hf hdr="0" ftr="0" dt="0"/>
  <p:txStyles>
    <p:titleStyle>
      <a:lvl1pPr algn="ctr" defTabSz="9134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9" indent="-342529" algn="l" defTabSz="9134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4" indent="-285441" algn="l" defTabSz="9134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0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2" indent="-228350" algn="l" defTabSz="9134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8" indent="-228350" algn="l" defTabSz="9134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2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76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80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83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9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7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2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26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110" y="4539282"/>
            <a:ext cx="5421352" cy="280610"/>
          </a:xfrm>
          <a:prstGeom prst="rect">
            <a:avLst/>
          </a:prstGeom>
          <a:noFill/>
        </p:spPr>
        <p:txBody>
          <a:bodyPr wrap="square" lIns="82827" tIns="41412" rIns="82827" bIns="41412" rtlCol="0">
            <a:spAutoFit/>
          </a:bodyPr>
          <a:lstStyle/>
          <a:p>
            <a:pPr defTabSz="91307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229AB1"/>
              </a:buClr>
              <a:buSzPct val="75000"/>
              <a:defRPr/>
            </a:pPr>
            <a:endParaRPr lang="ru-RU" b="0" dirty="0">
              <a:solidFill>
                <a:srgbClr val="229AB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4222591"/>
            <a:ext cx="4572000" cy="1274078"/>
          </a:xfrm>
          <a:prstGeom prst="rect">
            <a:avLst/>
          </a:prstGeom>
        </p:spPr>
        <p:txBody>
          <a:bodyPr lIns="91315" tIns="45662" rIns="91315" bIns="45662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Заместитель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начальника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Управления государственных услуг связи 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Федерального агентства связи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О.Е. Васильев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3701" y="1447804"/>
            <a:ext cx="5629181" cy="1200244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</a:t>
            </a: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СЕТЕЙ СВЯЗИ</a:t>
            </a: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ЧРЕЗВЫЧАЙНЫХ СИТУАЦИЯХ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862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9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32711"/>
            <a:ext cx="2524125" cy="16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7668" y="626477"/>
            <a:ext cx="5046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ОПОВЕЩЕНИЕ И ИНФОРМИРОВАНИЕ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668" y="1927901"/>
            <a:ext cx="4223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Графики обеспечения электроэнергией</a:t>
            </a:r>
          </a:p>
          <a:p>
            <a:r>
              <a:rPr lang="ru-RU" dirty="0" smtClean="0"/>
              <a:t>Информация о работе Комиссий по ЧС</a:t>
            </a:r>
          </a:p>
          <a:p>
            <a:r>
              <a:rPr lang="ru-RU" dirty="0" smtClean="0"/>
              <a:t>Важные государственные новости</a:t>
            </a:r>
            <a:endParaRPr lang="ru-RU" dirty="0"/>
          </a:p>
        </p:txBody>
      </p:sp>
      <p:sp>
        <p:nvSpPr>
          <p:cNvPr id="9" name="Скругленный прямоугольник 29"/>
          <p:cNvSpPr>
            <a:spLocks noChangeArrowheads="1"/>
          </p:cNvSpPr>
          <p:nvPr/>
        </p:nvSpPr>
        <p:spPr bwMode="auto">
          <a:xfrm>
            <a:off x="506221" y="4162121"/>
            <a:ext cx="2149776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Проводное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радиовещание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29"/>
          <p:cNvSpPr>
            <a:spLocks noChangeArrowheads="1"/>
          </p:cNvSpPr>
          <p:nvPr/>
        </p:nvSpPr>
        <p:spPr bwMode="auto">
          <a:xfrm>
            <a:off x="4343400" y="5334000"/>
            <a:ext cx="29718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Многофункциональные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экраны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29"/>
          <p:cNvSpPr>
            <a:spLocks noChangeArrowheads="1"/>
          </p:cNvSpPr>
          <p:nvPr/>
        </p:nvSpPr>
        <p:spPr bwMode="auto">
          <a:xfrm>
            <a:off x="6093928" y="4024428"/>
            <a:ext cx="2149776" cy="11424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выпуски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печатных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изданий</a:t>
            </a:r>
          </a:p>
        </p:txBody>
      </p:sp>
      <p:sp>
        <p:nvSpPr>
          <p:cNvPr id="14" name="Скругленный прямоугольник 29"/>
          <p:cNvSpPr>
            <a:spLocks noChangeArrowheads="1"/>
          </p:cNvSpPr>
          <p:nvPr/>
        </p:nvSpPr>
        <p:spPr bwMode="auto">
          <a:xfrm>
            <a:off x="1371600" y="5334000"/>
            <a:ext cx="2354112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Уличные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громкоговорители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flipH="1">
            <a:off x="2655997" y="2758898"/>
            <a:ext cx="1633531" cy="1508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</p:cNvCxnSpPr>
          <p:nvPr/>
        </p:nvCxnSpPr>
        <p:spPr>
          <a:xfrm flipH="1">
            <a:off x="3124200" y="2758898"/>
            <a:ext cx="1165328" cy="2575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2" idx="0"/>
          </p:cNvCxnSpPr>
          <p:nvPr/>
        </p:nvCxnSpPr>
        <p:spPr>
          <a:xfrm>
            <a:off x="4289528" y="2758898"/>
            <a:ext cx="1539772" cy="2575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2"/>
            <a:endCxn id="13" idx="1"/>
          </p:cNvCxnSpPr>
          <p:nvPr/>
        </p:nvCxnSpPr>
        <p:spPr>
          <a:xfrm>
            <a:off x="4289528" y="2758898"/>
            <a:ext cx="1804400" cy="1836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10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pic>
        <p:nvPicPr>
          <p:cNvPr id="4098" name="Picture 2" descr="http://gfx.nrk.no/Y0eLAhjisuZ9rg3RehwnJwZwKi-16O5Qr4VsbI5EK5J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758898"/>
            <a:ext cx="2247526" cy="12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2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89808" y="1640281"/>
            <a:ext cx="8381999" cy="4495800"/>
            <a:chOff x="179511" y="692695"/>
            <a:chExt cx="8905309" cy="5173985"/>
          </a:xfrm>
        </p:grpSpPr>
        <p:pic>
          <p:nvPicPr>
            <p:cNvPr id="16" name="Picture 2" descr="http://expert-uni.ru/images/joomlart/map/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692695"/>
              <a:ext cx="8905309" cy="517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582" y="3161481"/>
              <a:ext cx="756823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453161"/>
              <a:ext cx="756823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075" y="3413509"/>
              <a:ext cx="756823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653136"/>
              <a:ext cx="756823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Скругленная соединительная линия 20"/>
            <p:cNvCxnSpPr>
              <a:stCxn id="19" idx="2"/>
            </p:cNvCxnSpPr>
            <p:nvPr/>
          </p:nvCxnSpPr>
          <p:spPr>
            <a:xfrm rot="5400000">
              <a:off x="1087237" y="3237861"/>
              <a:ext cx="537547" cy="1896955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Скругленная соединительная линия 21"/>
            <p:cNvCxnSpPr>
              <a:stCxn id="18" idx="2"/>
            </p:cNvCxnSpPr>
            <p:nvPr/>
          </p:nvCxnSpPr>
          <p:spPr>
            <a:xfrm rot="5400000">
              <a:off x="2520422" y="1844329"/>
              <a:ext cx="605134" cy="4830910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Скругленная соединительная линия 22"/>
            <p:cNvCxnSpPr>
              <a:stCxn id="20" idx="1"/>
            </p:cNvCxnSpPr>
            <p:nvPr/>
          </p:nvCxnSpPr>
          <p:spPr>
            <a:xfrm rot="10800000">
              <a:off x="407534" y="4653136"/>
              <a:ext cx="4452498" cy="252028"/>
            </a:xfrm>
            <a:prstGeom prst="curvedConnector3">
              <a:avLst>
                <a:gd name="adj1" fmla="val 43791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Скругленная соединительная линия 23"/>
            <p:cNvCxnSpPr>
              <a:stCxn id="17" idx="2"/>
            </p:cNvCxnSpPr>
            <p:nvPr/>
          </p:nvCxnSpPr>
          <p:spPr>
            <a:xfrm rot="5400000">
              <a:off x="1762557" y="2311468"/>
              <a:ext cx="823368" cy="3531507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11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0175" y="629920"/>
            <a:ext cx="795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АВТОНОМНЫМИ ИСТОЧНИКАМИ ЭЛЕКТРОПИТАНИЯ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68" y="2057400"/>
            <a:ext cx="2686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smtClean="0"/>
              <a:t>МЧС России  - 200</a:t>
            </a:r>
          </a:p>
          <a:p>
            <a:pPr algn="l"/>
            <a:r>
              <a:rPr lang="ru-RU" dirty="0" smtClean="0"/>
              <a:t>Операторы </a:t>
            </a:r>
            <a:r>
              <a:rPr lang="ru-RU" dirty="0" err="1" smtClean="0"/>
              <a:t>сввязи</a:t>
            </a:r>
            <a:r>
              <a:rPr lang="ru-RU" dirty="0" smtClean="0"/>
              <a:t> – 100</a:t>
            </a:r>
          </a:p>
          <a:p>
            <a:pPr algn="l"/>
            <a:r>
              <a:rPr lang="ru-RU" dirty="0" smtClean="0"/>
              <a:t>Россвязь - 12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21" y="4768166"/>
            <a:ext cx="2699855" cy="179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07" y="1408815"/>
            <a:ext cx="2746000" cy="179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50407" y="2377833"/>
            <a:ext cx="6700444" cy="4114800"/>
            <a:chOff x="179512" y="743423"/>
            <a:chExt cx="8716515" cy="5646365"/>
          </a:xfrm>
        </p:grpSpPr>
        <p:pic>
          <p:nvPicPr>
            <p:cNvPr id="4" name="Picture 2" descr="http://sudak.fm/media/k2/items/cache/c82e68ecc91a6115905b52a4dab0ec5b_XL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43423"/>
              <a:ext cx="8716515" cy="5646365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779" y="2998707"/>
              <a:ext cx="398170" cy="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811627" y="2700813"/>
              <a:ext cx="266328" cy="29789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39952" y="2714251"/>
              <a:ext cx="266328" cy="297894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5779" y="2229032"/>
              <a:ext cx="398170" cy="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338" y="1939131"/>
              <a:ext cx="398170" cy="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338" y="3297913"/>
              <a:ext cx="398170" cy="537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Прямая соединительная линия 10"/>
            <p:cNvCxnSpPr>
              <a:stCxn id="7" idx="1"/>
              <a:endCxn id="6" idx="3"/>
            </p:cNvCxnSpPr>
            <p:nvPr/>
          </p:nvCxnSpPr>
          <p:spPr>
            <a:xfrm flipH="1" flipV="1">
              <a:off x="3077955" y="2849760"/>
              <a:ext cx="1061997" cy="134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6" idx="1"/>
              <a:endCxn id="9" idx="2"/>
            </p:cNvCxnSpPr>
            <p:nvPr/>
          </p:nvCxnSpPr>
          <p:spPr>
            <a:xfrm flipH="1" flipV="1">
              <a:off x="2498423" y="2476514"/>
              <a:ext cx="313204" cy="3732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6" idx="1"/>
              <a:endCxn id="8" idx="3"/>
            </p:cNvCxnSpPr>
            <p:nvPr/>
          </p:nvCxnSpPr>
          <p:spPr>
            <a:xfrm flipH="1" flipV="1">
              <a:off x="2003949" y="2497724"/>
              <a:ext cx="807678" cy="3520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6" idx="1"/>
              <a:endCxn id="5" idx="3"/>
            </p:cNvCxnSpPr>
            <p:nvPr/>
          </p:nvCxnSpPr>
          <p:spPr>
            <a:xfrm flipH="1">
              <a:off x="2003949" y="2849760"/>
              <a:ext cx="807678" cy="4176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6" idx="1"/>
              <a:endCxn id="10" idx="0"/>
            </p:cNvCxnSpPr>
            <p:nvPr/>
          </p:nvCxnSpPr>
          <p:spPr>
            <a:xfrm flipH="1">
              <a:off x="2498423" y="2849760"/>
              <a:ext cx="313204" cy="4481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4505739" y="4200627"/>
              <a:ext cx="674812" cy="2245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28" idx="1"/>
            </p:cNvCxnSpPr>
            <p:nvPr/>
          </p:nvCxnSpPr>
          <p:spPr>
            <a:xfrm flipH="1" flipV="1">
              <a:off x="3186390" y="4059290"/>
              <a:ext cx="1077174" cy="3131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28" idx="1"/>
            </p:cNvCxnSpPr>
            <p:nvPr/>
          </p:nvCxnSpPr>
          <p:spPr>
            <a:xfrm flipH="1">
              <a:off x="3175094" y="4372425"/>
              <a:ext cx="1088470" cy="6425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28" idx="1"/>
            </p:cNvCxnSpPr>
            <p:nvPr/>
          </p:nvCxnSpPr>
          <p:spPr>
            <a:xfrm flipH="1">
              <a:off x="3724104" y="4372425"/>
              <a:ext cx="539460" cy="7920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8" descr="http://rabota5.ru/photo/zarabotat-na-nulevom-saite-459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4826" y="3440591"/>
              <a:ext cx="482785" cy="63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http://rabota5.ru/photo/zarabotat-na-nulevom-saite-459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423288"/>
              <a:ext cx="482785" cy="63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156" y="3807261"/>
              <a:ext cx="378412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236" y="3810218"/>
              <a:ext cx="378412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156" y="3429302"/>
              <a:ext cx="378412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artc-alisa.ru/wp-content/uploads/2012/10/benzogenerator-energo-1024x68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644" y="3440591"/>
              <a:ext cx="378412" cy="25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Равнобедренный треугольник 25"/>
            <p:cNvSpPr/>
            <p:nvPr/>
          </p:nvSpPr>
          <p:spPr>
            <a:xfrm>
              <a:off x="5126559" y="3835296"/>
              <a:ext cx="530352" cy="597779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5270037" y="4102633"/>
              <a:ext cx="243395" cy="284007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4130976" y="4073535"/>
              <a:ext cx="530352" cy="597779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>
              <a:off x="3343777" y="4865550"/>
              <a:ext cx="530352" cy="597779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2735173" y="4671314"/>
              <a:ext cx="530352" cy="597779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746196" y="3742203"/>
              <a:ext cx="530352" cy="597779"/>
            </a:xfrm>
            <a:prstGeom prst="triangl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4274454" y="4325969"/>
              <a:ext cx="243395" cy="28400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3487255" y="5127089"/>
              <a:ext cx="243395" cy="28400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2878651" y="4024845"/>
              <a:ext cx="243395" cy="28400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2878651" y="4934302"/>
              <a:ext cx="243395" cy="28400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Скругленный прямоугольник 35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12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4881" y="457200"/>
            <a:ext cx="749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АВТОНОМНЫМИ ИСТОЧНИКАМИ ЭЛЕКТРОПИТАНИЯ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4237" y="3863158"/>
            <a:ext cx="167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Более 600 АТС</a:t>
            </a:r>
          </a:p>
          <a:p>
            <a:r>
              <a:rPr lang="ru-RU" dirty="0" smtClean="0"/>
              <a:t>Более 1200 БС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11772" y="2197387"/>
            <a:ext cx="3849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smtClean="0"/>
              <a:t>4 основных оператора связи</a:t>
            </a:r>
          </a:p>
          <a:p>
            <a:pPr algn="l"/>
            <a:r>
              <a:rPr lang="ru-RU" dirty="0" smtClean="0"/>
              <a:t>Более 130 малых операторов связи</a:t>
            </a:r>
            <a:endParaRPr lang="ru-RU" dirty="0"/>
          </a:p>
        </p:txBody>
      </p:sp>
      <p:pic>
        <p:nvPicPr>
          <p:cNvPr id="3076" name="Picture 4" descr="http://crimea-24.com/uploads/p/2014-12-02/iz-za_avarii_na_zaporozhskoj_aes_hersonshina_mozhet_ostatsya_bez_sve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34" y="5185359"/>
            <a:ext cx="2225312" cy="14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yuga.ru/media/cf/82/telefon_internet__vxhyye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5" y="4696293"/>
            <a:ext cx="2262496" cy="16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kostanaytany.kz/wp-content/uploads/2015/08/sotk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77" y="1661440"/>
            <a:ext cx="2232326" cy="15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13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43179" y="1805813"/>
            <a:ext cx="5769663" cy="4015087"/>
            <a:chOff x="-5517006" y="953285"/>
            <a:chExt cx="9185931" cy="5950441"/>
          </a:xfrm>
        </p:grpSpPr>
        <p:pic>
          <p:nvPicPr>
            <p:cNvPr id="37" name="Picture 2" descr="http://sudak.fm/media/k2/items/cache/c82e68ecc91a6115905b52a4dab0ec5b_XL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7006" y="953285"/>
              <a:ext cx="9185931" cy="5950441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-4495800" y="2598738"/>
              <a:ext cx="4891936" cy="3517566"/>
              <a:chOff x="706453" y="2324247"/>
              <a:chExt cx="4891936" cy="3517566"/>
            </a:xfrm>
          </p:grpSpPr>
          <p:pic>
            <p:nvPicPr>
              <p:cNvPr id="38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44" y="3383823"/>
                <a:ext cx="364600" cy="49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4373019" y="3052142"/>
                <a:ext cx="338954" cy="30285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144" y="2614148"/>
                <a:ext cx="364600" cy="49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703" y="2324247"/>
                <a:ext cx="364600" cy="49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703" y="3683029"/>
                <a:ext cx="364600" cy="492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Прямая соединительная линия 42"/>
              <p:cNvCxnSpPr>
                <a:stCxn id="39" idx="1"/>
              </p:cNvCxnSpPr>
              <p:nvPr/>
            </p:nvCxnSpPr>
            <p:spPr>
              <a:xfrm flipH="1" flipV="1">
                <a:off x="3616227" y="3171173"/>
                <a:ext cx="756792" cy="3239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stCxn id="59" idx="1"/>
                <a:endCxn id="41" idx="2"/>
              </p:cNvCxnSpPr>
              <p:nvPr/>
            </p:nvCxnSpPr>
            <p:spPr>
              <a:xfrm flipH="1" flipV="1">
                <a:off x="2141003" y="2816323"/>
                <a:ext cx="1129453" cy="36844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>
                <a:stCxn id="59" idx="1"/>
                <a:endCxn id="40" idx="3"/>
              </p:cNvCxnSpPr>
              <p:nvPr/>
            </p:nvCxnSpPr>
            <p:spPr>
              <a:xfrm flipH="1" flipV="1">
                <a:off x="1629744" y="2860186"/>
                <a:ext cx="1640712" cy="32457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>
                <a:stCxn id="59" idx="1"/>
                <a:endCxn id="38" idx="3"/>
              </p:cNvCxnSpPr>
              <p:nvPr/>
            </p:nvCxnSpPr>
            <p:spPr>
              <a:xfrm flipH="1">
                <a:off x="1629744" y="3184764"/>
                <a:ext cx="1640712" cy="445097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>
                <a:stCxn id="59" idx="1"/>
                <a:endCxn id="42" idx="0"/>
              </p:cNvCxnSpPr>
              <p:nvPr/>
            </p:nvCxnSpPr>
            <p:spPr>
              <a:xfrm flipH="1">
                <a:off x="2141003" y="3184764"/>
                <a:ext cx="1129453" cy="49826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stCxn id="63" idx="1"/>
                <a:endCxn id="64" idx="5"/>
              </p:cNvCxnSpPr>
              <p:nvPr/>
            </p:nvCxnSpPr>
            <p:spPr>
              <a:xfrm flipH="1">
                <a:off x="4399623" y="4309256"/>
                <a:ext cx="834538" cy="16216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>
                <a:stCxn id="64" idx="1"/>
                <a:endCxn id="60" idx="5"/>
              </p:cNvCxnSpPr>
              <p:nvPr/>
            </p:nvCxnSpPr>
            <p:spPr>
              <a:xfrm flipH="1" flipV="1">
                <a:off x="2802854" y="4385654"/>
                <a:ext cx="1353950" cy="8576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>
                <a:stCxn id="64" idx="1"/>
                <a:endCxn id="61" idx="5"/>
              </p:cNvCxnSpPr>
              <p:nvPr/>
            </p:nvCxnSpPr>
            <p:spPr>
              <a:xfrm flipH="1">
                <a:off x="2993311" y="4471421"/>
                <a:ext cx="1163493" cy="8390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stCxn id="64" idx="1"/>
                <a:endCxn id="62" idx="5"/>
              </p:cNvCxnSpPr>
              <p:nvPr/>
            </p:nvCxnSpPr>
            <p:spPr>
              <a:xfrm flipH="1">
                <a:off x="3523663" y="4471421"/>
                <a:ext cx="633141" cy="11122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2" name="Picture 8" descr="http://rabota5.ru/photo/zarabotat-na-nulevom-saite-459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1335" y="4332795"/>
                <a:ext cx="442081" cy="579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8" descr="http://rabota5.ru/photo/zarabotat-na-nulevom-saite-459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1483" y="3276551"/>
                <a:ext cx="442081" cy="579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http://artc-alisa.ru/wp-content/uploads/2012/10/benzogenerator-energo-1024x6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137" y="4793686"/>
                <a:ext cx="346508" cy="230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http://artc-alisa.ru/wp-content/uploads/2012/10/benzogenerator-energo-1024x6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8796" y="3411087"/>
                <a:ext cx="346508" cy="230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http://artc-alisa.ru/wp-content/uploads/2012/10/benzogenerator-energo-1024x6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335" y="4242132"/>
                <a:ext cx="346508" cy="230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" descr="http://artc-alisa.ru/wp-content/uploads/2012/10/benzogenerator-energo-1024x682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761" y="3724223"/>
                <a:ext cx="346508" cy="230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http://www.safetyslogans.org/White%20Safety%20Guy%20With%20Hand%20Up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643" y="3525445"/>
                <a:ext cx="531395" cy="5313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Прямоугольник 58"/>
              <p:cNvSpPr/>
              <p:nvPr/>
            </p:nvSpPr>
            <p:spPr>
              <a:xfrm>
                <a:off x="3270456" y="3033338"/>
                <a:ext cx="338954" cy="30285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авнобедренный треугольник 59"/>
              <p:cNvSpPr/>
              <p:nvPr/>
            </p:nvSpPr>
            <p:spPr>
              <a:xfrm>
                <a:off x="2438625" y="4127501"/>
                <a:ext cx="485638" cy="516305"/>
              </a:xfrm>
              <a:prstGeom prst="triangl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2629082" y="5052323"/>
                <a:ext cx="485638" cy="516305"/>
              </a:xfrm>
              <a:prstGeom prst="triangl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Равнобедренный треугольник 61"/>
              <p:cNvSpPr/>
              <p:nvPr/>
            </p:nvSpPr>
            <p:spPr>
              <a:xfrm>
                <a:off x="3159434" y="5325508"/>
                <a:ext cx="485638" cy="516305"/>
              </a:xfrm>
              <a:prstGeom prst="triangl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Равнобедренный треугольник 62"/>
              <p:cNvSpPr/>
              <p:nvPr/>
            </p:nvSpPr>
            <p:spPr>
              <a:xfrm>
                <a:off x="5112751" y="4051103"/>
                <a:ext cx="485638" cy="516305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Равнобедренный треугольник 63"/>
              <p:cNvSpPr/>
              <p:nvPr/>
            </p:nvSpPr>
            <p:spPr>
              <a:xfrm>
                <a:off x="4035394" y="4213268"/>
                <a:ext cx="485638" cy="516305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/>
              <p:cNvSpPr/>
              <p:nvPr/>
            </p:nvSpPr>
            <p:spPr>
              <a:xfrm>
                <a:off x="4157669" y="4430230"/>
                <a:ext cx="222874" cy="245299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Блок-схема: узел 65"/>
              <p:cNvSpPr/>
              <p:nvPr/>
            </p:nvSpPr>
            <p:spPr>
              <a:xfrm>
                <a:off x="5232036" y="4296023"/>
                <a:ext cx="222874" cy="245299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Блок-схема: узел 66"/>
              <p:cNvSpPr/>
              <p:nvPr/>
            </p:nvSpPr>
            <p:spPr>
              <a:xfrm>
                <a:off x="2544701" y="4332795"/>
                <a:ext cx="222874" cy="24529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Блок-схема: узел 67"/>
              <p:cNvSpPr/>
              <p:nvPr/>
            </p:nvSpPr>
            <p:spPr>
              <a:xfrm>
                <a:off x="2748367" y="5270995"/>
                <a:ext cx="222874" cy="24529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Блок-схема: узел 68"/>
              <p:cNvSpPr/>
              <p:nvPr/>
            </p:nvSpPr>
            <p:spPr>
              <a:xfrm>
                <a:off x="3278719" y="5543255"/>
                <a:ext cx="222874" cy="245299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Picture 2" descr="http://img-fotki.yandex.ru/get/6001/valenta-mog.1b/0_5b808_55f099a4_or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06453" y="2770509"/>
                <a:ext cx="538214" cy="521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1" name="Скругленная соединительная линия 70"/>
              <p:cNvCxnSpPr>
                <a:stCxn id="59" idx="0"/>
                <a:endCxn id="70" idx="0"/>
              </p:cNvCxnSpPr>
              <p:nvPr/>
            </p:nvCxnSpPr>
            <p:spPr>
              <a:xfrm rot="16200000" flipV="1">
                <a:off x="2076333" y="1669737"/>
                <a:ext cx="262829" cy="2464373"/>
              </a:xfrm>
              <a:prstGeom prst="curvedConnector3">
                <a:avLst>
                  <a:gd name="adj1" fmla="val 186977"/>
                </a:avLst>
              </a:prstGeom>
              <a:ln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Скругленная соединительная линия 71"/>
              <p:cNvCxnSpPr>
                <a:stCxn id="70" idx="2"/>
                <a:endCxn id="59" idx="2"/>
              </p:cNvCxnSpPr>
              <p:nvPr/>
            </p:nvCxnSpPr>
            <p:spPr>
              <a:xfrm rot="16200000" flipH="1">
                <a:off x="2185858" y="2082114"/>
                <a:ext cx="43777" cy="2464373"/>
              </a:xfrm>
              <a:prstGeom prst="curvedConnector3">
                <a:avLst>
                  <a:gd name="adj1" fmla="val 622192"/>
                </a:avLst>
              </a:prstGeom>
              <a:ln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C:\Users\ovasilyev\Desktop\ЧС КФО\карта25.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02" y="1558198"/>
            <a:ext cx="2544701" cy="15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vasilyev\Desktop\ЧС КФО\карта 07.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38" y="4830778"/>
            <a:ext cx="1935888" cy="117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vasilyev\Desktop\ЧС КФО\карта 09.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65" y="4793686"/>
            <a:ext cx="1882109" cy="11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90553" y="3187370"/>
            <a:ext cx="21066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25.11.2015 АТС- свыше 50%</a:t>
            </a:r>
            <a:endParaRPr lang="ru-RU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4918761" y="6124433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5.12.2015 АТС – до 25%</a:t>
            </a:r>
            <a:endParaRPr lang="ru-RU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6975556" y="6008444"/>
            <a:ext cx="19255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9.12.2015 АТС –менее 4%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935509" y="418217"/>
            <a:ext cx="6310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РАБОТОСПОСОБНОСТИ СЕТЕЙ СВЯЗИ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30" y="4889107"/>
            <a:ext cx="2140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400" dirty="0" smtClean="0"/>
              <a:t>Использование АИЭП</a:t>
            </a:r>
          </a:p>
          <a:p>
            <a:pPr algn="l"/>
            <a:r>
              <a:rPr lang="ru-RU" sz="1400" dirty="0" smtClean="0"/>
              <a:t>Зарядка АКБ</a:t>
            </a:r>
          </a:p>
          <a:p>
            <a:pPr algn="l"/>
            <a:r>
              <a:rPr lang="ru-RU" sz="1400" dirty="0" smtClean="0"/>
              <a:t>Обеспечение ГСМ</a:t>
            </a:r>
          </a:p>
          <a:p>
            <a:pPr algn="l"/>
            <a:r>
              <a:rPr lang="ru-RU" sz="1400" dirty="0" smtClean="0"/>
              <a:t>Ремонт АИЭП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64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9" y="990600"/>
            <a:ext cx="21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ПОЧТА КРЫМА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14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921" y="2286000"/>
            <a:ext cx="69801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dirty="0" smtClean="0"/>
              <a:t>Обеспечение автономным электропитанием основных объектов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Переход на обслуживание с использованием квитанционных книг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Корректировка времени работы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62894" y="4038600"/>
            <a:ext cx="593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863D"/>
                </a:solidFill>
              </a:rPr>
              <a:t>Выполнена основная социальная задача – </a:t>
            </a:r>
          </a:p>
          <a:p>
            <a:r>
              <a:rPr lang="ru-RU" dirty="0" smtClean="0">
                <a:solidFill>
                  <a:srgbClr val="00863D"/>
                </a:solidFill>
              </a:rPr>
              <a:t>своевременная выплата пенсий и социальных пособий</a:t>
            </a:r>
            <a:endParaRPr lang="ru-RU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994" y="3124200"/>
            <a:ext cx="5372003" cy="514477"/>
          </a:xfrm>
          <a:prstGeom prst="rect">
            <a:avLst/>
          </a:prstGeom>
          <a:noFill/>
        </p:spPr>
        <p:txBody>
          <a:bodyPr wrap="none" lIns="82845" tIns="41422" rIns="82845" bIns="41422" rtlCol="0">
            <a:spAutoFit/>
          </a:bodyPr>
          <a:lstStyle/>
          <a:p>
            <a:pPr algn="l" defTabSz="913298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kern="800" spc="-18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800" kern="800" spc="-18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793" y="5686061"/>
            <a:ext cx="1748062" cy="329618"/>
          </a:xfrm>
          <a:prstGeom prst="rect">
            <a:avLst/>
          </a:prstGeom>
          <a:noFill/>
        </p:spPr>
        <p:txBody>
          <a:bodyPr wrap="none" lIns="82845" tIns="41422" rIns="82845" bIns="41422" rtlCol="0">
            <a:spAutoFit/>
          </a:bodyPr>
          <a:lstStyle/>
          <a:p>
            <a:pPr algn="l" defTabSz="913298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800" spc="-18" dirty="0">
                <a:solidFill>
                  <a:srgbClr val="0070C0"/>
                </a:solidFill>
                <a:latin typeface="Segoe UI"/>
              </a:rPr>
              <a:t>www.rossvyaz.ru</a:t>
            </a:r>
          </a:p>
        </p:txBody>
      </p:sp>
    </p:spTree>
    <p:extLst>
      <p:ext uri="{BB962C8B-B14F-4D97-AF65-F5344CB8AC3E}">
        <p14:creationId xmlns:p14="http://schemas.microsoft.com/office/powerpoint/2010/main" val="613249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29" y="609600"/>
            <a:ext cx="509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БЕЗОПАСНОСТЬ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295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Информационная безопасность Российской Федерации - состояние защищенности ее национальных интересов в информационной сфере, определяющихся совокупностью сбалансированных интересов личности, общества и государства</a:t>
            </a:r>
          </a:p>
        </p:txBody>
      </p:sp>
      <p:sp>
        <p:nvSpPr>
          <p:cNvPr id="6" name="Скругленный прямоугольник 29"/>
          <p:cNvSpPr>
            <a:spLocks noChangeArrowheads="1"/>
          </p:cNvSpPr>
          <p:nvPr/>
        </p:nvSpPr>
        <p:spPr bwMode="auto">
          <a:xfrm>
            <a:off x="366229" y="2667000"/>
            <a:ext cx="3962400" cy="3733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pPr algn="l"/>
            <a:r>
              <a:rPr lang="ru-RU" dirty="0"/>
              <a:t>соблюдение конституционных прав и свобод человека и гражданина в области получения информации и пользования ею, необходимость обеспечить конституционные права и свободы человека и гражданина свободно искать, получать, передавать, производить и распространять информацию любым законным способом, получать достоверную информацию о состоянии окружающей среды</a:t>
            </a:r>
          </a:p>
        </p:txBody>
      </p:sp>
      <p:sp>
        <p:nvSpPr>
          <p:cNvPr id="7" name="Скругленный прямоугольник 29"/>
          <p:cNvSpPr>
            <a:spLocks noChangeArrowheads="1"/>
          </p:cNvSpPr>
          <p:nvPr/>
        </p:nvSpPr>
        <p:spPr bwMode="auto">
          <a:xfrm>
            <a:off x="4838700" y="2667000"/>
            <a:ext cx="3962400" cy="3733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dirty="0"/>
              <a:t>информационное обеспечение государственной политики Российской Федерации, связанное с доведением до российской и международной общественности достоверной информации о государственной политике Российской Федерации, ее официальной позиции по социально значимым событиям российской и международной жизни, с обеспечением доступа граждан к открытым государственным информационным ресурсам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2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343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400" y="762000"/>
            <a:ext cx="389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ЧРЕЗВЫЧАЙНАЯ СИТУАЦИЯ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524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проблема </a:t>
            </a:r>
            <a:r>
              <a:rPr lang="ru-RU" sz="1800" dirty="0"/>
              <a:t>обеспечения доступной и достоверной информацией как органов власти, так и </a:t>
            </a:r>
            <a:r>
              <a:rPr lang="ru-RU" sz="1800" dirty="0" smtClean="0"/>
              <a:t>населения</a:t>
            </a:r>
            <a:r>
              <a:rPr lang="ru-RU" sz="1800" dirty="0"/>
              <a:t> </a:t>
            </a:r>
            <a:r>
              <a:rPr lang="ru-RU" sz="1800" dirty="0" smtClean="0"/>
              <a:t> при </a:t>
            </a:r>
            <a:r>
              <a:rPr lang="ru-RU" sz="1800" dirty="0"/>
              <a:t>чрезвычайных ситуациях </a:t>
            </a:r>
            <a:r>
              <a:rPr lang="ru-RU" sz="1800" dirty="0" smtClean="0"/>
              <a:t> </a:t>
            </a:r>
            <a:r>
              <a:rPr lang="ru-RU" sz="1800" dirty="0"/>
              <a:t>значительно обостряется.</a:t>
            </a:r>
          </a:p>
        </p:txBody>
      </p:sp>
      <p:sp>
        <p:nvSpPr>
          <p:cNvPr id="8" name="Скругленный прямоугольник 29"/>
          <p:cNvSpPr>
            <a:spLocks noChangeArrowheads="1"/>
          </p:cNvSpPr>
          <p:nvPr/>
        </p:nvSpPr>
        <p:spPr bwMode="auto">
          <a:xfrm>
            <a:off x="1066800" y="3581400"/>
            <a:ext cx="2919367" cy="226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изменяются привычные источники получения информации и ее состав</a:t>
            </a:r>
          </a:p>
        </p:txBody>
      </p:sp>
      <p:sp>
        <p:nvSpPr>
          <p:cNvPr id="9" name="Скругленный прямоугольник 29"/>
          <p:cNvSpPr>
            <a:spLocks noChangeArrowheads="1"/>
          </p:cNvSpPr>
          <p:nvPr/>
        </p:nvSpPr>
        <p:spPr bwMode="auto">
          <a:xfrm>
            <a:off x="5105400" y="3581400"/>
            <a:ext cx="2930409" cy="226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731" tIns="36731" rIns="18365" bIns="36731" anchor="ctr"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чрезвычайная ситуация часто оказывает деструктивные воздействия на сети связи и устройства для получения информации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3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750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6457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АГЕНТСТВО СВЯЗИ </a:t>
            </a:r>
          </a:p>
          <a:p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ЧРЕЗВЫЧАЙНЫХ СИТУАЦИЯХ</a:t>
            </a: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735723"/>
            <a:ext cx="370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Полномочия Россвязи при ЧС</a:t>
            </a:r>
            <a:endParaRPr lang="ru-RU" dirty="0"/>
          </a:p>
        </p:txBody>
      </p:sp>
      <p:sp>
        <p:nvSpPr>
          <p:cNvPr id="6" name="Содержимое 14"/>
          <p:cNvSpPr txBox="1">
            <a:spLocks/>
          </p:cNvSpPr>
          <p:nvPr/>
        </p:nvSpPr>
        <p:spPr>
          <a:xfrm>
            <a:off x="381000" y="2438400"/>
            <a:ext cx="8305800" cy="4038600"/>
          </a:xfrm>
          <a:prstGeom prst="roundRect">
            <a:avLst>
              <a:gd name="adj" fmla="val 6755"/>
            </a:avLst>
          </a:prstGeom>
          <a:solidFill>
            <a:schemeClr val="lt1">
              <a:alpha val="34000"/>
            </a:schemeClr>
          </a:solidFill>
          <a:ln w="158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2360" indent="-342360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779" indent="-285301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196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675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4159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063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7114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359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0071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Федеральном агентстве связи, утвержденным постановлением Правительства Российской Федерации от 30 июня 2004 года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320.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приоритетном использовании, а также приостановлении или ограничении использования любых сетей связи и средств связи во время чрезвычайных ситуаций природного и техногенного характера постановлением, утвержденным постановлением Правительства Российской Федерации от 31 декабря 2004 года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895.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и использования ресурсов единой сети электросвязи Российской Федерации в целях обеспечения функционирования сетей связи специального назначения, утвержденным постановлением Правительства Российской Федерации от 22 февраля 2004 года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103.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Россвязь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организует выполнение мероприятий по управлению и восстановлению единой сети электросвязи Российской Федерации при чрезвычайных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ситуациях.</a:t>
            </a:r>
            <a:endParaRPr lang="ru-RU" sz="16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4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894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Россвязь принимала участие при ликвидации последствий различных чрезвычайных ситуаций природного и техногенного характера</a:t>
            </a:r>
            <a:r>
              <a:rPr lang="ru-RU" sz="1800" dirty="0" smtClean="0">
                <a:solidFill>
                  <a:srgbClr val="0070C0"/>
                </a:solidFill>
              </a:rPr>
              <a:t>: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14"/>
          <p:cNvSpPr txBox="1">
            <a:spLocks/>
          </p:cNvSpPr>
          <p:nvPr/>
        </p:nvSpPr>
        <p:spPr>
          <a:xfrm>
            <a:off x="381000" y="1583730"/>
            <a:ext cx="8305800" cy="2988270"/>
          </a:xfrm>
          <a:prstGeom prst="roundRect">
            <a:avLst>
              <a:gd name="adj" fmla="val 6755"/>
            </a:avLst>
          </a:prstGeom>
          <a:solidFill>
            <a:schemeClr val="lt1">
              <a:alpha val="34000"/>
            </a:schemeClr>
          </a:solidFill>
          <a:ln w="158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2360" indent="-342360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779" indent="-285301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196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675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4159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063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7114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359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0071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авария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Саяно-Шушенской ГЭС в 2009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землетрясение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Республике Тыва в 2011 году;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пожары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летом 2010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крупномасштабное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наводнение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ДФО в июле – сентябре 2013 года.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Россвязь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также принимала участие в организации обеспечения связью силовых структур и населения Южной Осетии в период с августа по октябрь 2008 года.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5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pic>
        <p:nvPicPr>
          <p:cNvPr id="1026" name="Picture 2" descr="http://img-fotki.yandex.ru/get/16191/230484126.f2f/0_1995a4_1fdd974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562596"/>
            <a:ext cx="1676400" cy="10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oviny.su/i/smi/00t61k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2944"/>
            <a:ext cx="1524000" cy="102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ihi.ru/pics/2012/06/18/28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45143"/>
            <a:ext cx="1463089" cy="10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voeokno.com/images/news/2013/09/06/06092013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30095"/>
            <a:ext cx="1660704" cy="121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wiatowidz.pl/files/2011/09/cchinwali-zepsuta-trakcj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12944"/>
            <a:ext cx="1946292" cy="13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609600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При чрезвычайных ситуациях при непосредственной участии работников отрасли связи обычно проводятся мероприятия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3" name="Содержимое 14"/>
          <p:cNvSpPr txBox="1">
            <a:spLocks/>
          </p:cNvSpPr>
          <p:nvPr/>
        </p:nvSpPr>
        <p:spPr>
          <a:xfrm>
            <a:off x="381000" y="2133600"/>
            <a:ext cx="8305800" cy="3276600"/>
          </a:xfrm>
          <a:prstGeom prst="roundRect">
            <a:avLst>
              <a:gd name="adj" fmla="val 6755"/>
            </a:avLst>
          </a:prstGeom>
          <a:solidFill>
            <a:schemeClr val="lt1">
              <a:alpha val="34000"/>
            </a:schemeClr>
          </a:solidFill>
          <a:ln w="158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2360" indent="-342360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779" indent="-285301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196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675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4159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063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7114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359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0071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оповещения населения на опасных территориях;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повреждений сооружений связи;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эвакуация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работников связи из зоны чрезвычайной ситуации;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защиты сооружений связи от неблагоприятного воздействия чрезвычайной ситуации;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работоспособности сетей связи;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услугами связи участников ликвидации последствий чрезвычайной ситуации;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услугами электрической и почтовой связи в местах ЧС и временного размещения населения, пострадавшего в результате ЧС.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66376" y="6487382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6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130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6316" y="533400"/>
            <a:ext cx="4921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ЧРЕЗВЫЧАЙНАЯ СИТУАЦИЯ В </a:t>
            </a:r>
          </a:p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КРЫМСКОМ ФЕДЕРАЛЬНОМ ОКРУГЕ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828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14"/>
          <p:cNvSpPr txBox="1">
            <a:spLocks/>
          </p:cNvSpPr>
          <p:nvPr/>
        </p:nvSpPr>
        <p:spPr>
          <a:xfrm>
            <a:off x="304800" y="1676400"/>
            <a:ext cx="3886200" cy="3962400"/>
          </a:xfrm>
          <a:prstGeom prst="roundRect">
            <a:avLst>
              <a:gd name="adj" fmla="val 6755"/>
            </a:avLst>
          </a:prstGeom>
          <a:solidFill>
            <a:schemeClr val="lt1">
              <a:alpha val="34000"/>
            </a:schemeClr>
          </a:solidFill>
          <a:ln w="158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2360" indent="-342360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779" indent="-285301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196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675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4159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063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7114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359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0071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конце 2015 года произошла особая чрезвычайная ситуация, охватившая в полной мере весь Крымский Федеральный округ - в ночь на 22 ноября 2015 года там произошло была отключена электроэнергия со стороны Украины, территория округа потеряла почти половину необходимой электроэнергии. И произошло это непосредственно перед началом отопительного сезона, что требует повышенного расхода электроэнергии.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7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0827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512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Отрасль связи столкнулась с целым рядом проблем</a:t>
            </a:r>
            <a:r>
              <a:rPr lang="ru-RU" sz="1800" dirty="0" smtClean="0">
                <a:solidFill>
                  <a:srgbClr val="0070C0"/>
                </a:solidFill>
              </a:rPr>
              <a:t>: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14"/>
          <p:cNvSpPr txBox="1">
            <a:spLocks/>
          </p:cNvSpPr>
          <p:nvPr/>
        </p:nvSpPr>
        <p:spPr>
          <a:xfrm>
            <a:off x="304800" y="1981200"/>
            <a:ext cx="8610600" cy="3886200"/>
          </a:xfrm>
          <a:prstGeom prst="roundRect">
            <a:avLst>
              <a:gd name="adj" fmla="val 6755"/>
            </a:avLst>
          </a:prstGeom>
          <a:solidFill>
            <a:schemeClr val="lt1">
              <a:alpha val="34000"/>
            </a:schemeClr>
          </a:solidFill>
          <a:ln w="158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2360" indent="-342360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779" indent="-285301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196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675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4159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063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7114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359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0071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услуг связи без электроэнергии невозможно по определению, даже оказание почтовых услуг связи непосредственно связано с использованием электронной и электрической техники;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связи на территории КФО слабо развиты;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сетях фиксированной телефонной связи используется оборудование 4-х поколений, большая доля устаревшего энергоемкого аналогового оборудования;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связи работают в рамках Российского правового поля менее года, многие из них не успели зарегистрировать сети, не налажены связи между операторами связи и администрациями связи;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практически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отсутствуют возможности межсетевого резервирования и взаимного использования сетевых ресурсов.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8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7577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4"/>
          <p:cNvSpPr txBox="1">
            <a:spLocks/>
          </p:cNvSpPr>
          <p:nvPr/>
        </p:nvSpPr>
        <p:spPr>
          <a:xfrm>
            <a:off x="304800" y="1976120"/>
            <a:ext cx="8669020" cy="4272280"/>
          </a:xfrm>
          <a:prstGeom prst="roundRect">
            <a:avLst>
              <a:gd name="adj" fmla="val 6755"/>
            </a:avLst>
          </a:prstGeom>
          <a:solidFill>
            <a:schemeClr val="lt1">
              <a:alpha val="34000"/>
            </a:schemeClr>
          </a:solidFill>
          <a:ln w="15875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42360" indent="-342360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1779" indent="-285301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1196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97675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4159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063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67114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3592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0071" indent="-228238" algn="l" defTabSz="9129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23.11.2015 в Россвязи начала работу оперативная группа по выполнению мероприятий по управлению и восстановлению сетей связи в КФО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Организовано взаимодействие с Национальным центром управления кризисных ситуаций МЧС России (НЦУКС), Ситуационным центром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Роскомнадзора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органами управления связью Республики Крым и города Севастополя, операторами связи, ФГУП «Почта Крыма», руководителями филиалов подведомственных предприятий, находящихся в КФО (РСВО, НИИР, ГЦСС, Марка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Определен порядок докладов о состоянии связи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координации работ на месте в КФО откомандирован заместитель Руководителя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Россвязи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66376" y="6400800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9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0482" y="838200"/>
            <a:ext cx="4762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ГРУППА РОССВЯЗИ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479171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Связь - тема PP">
  <a:themeElements>
    <a:clrScheme name="РосСвязь">
      <a:dk1>
        <a:srgbClr val="000000"/>
      </a:dk1>
      <a:lt1>
        <a:sysClr val="window" lastClr="FFFFFF"/>
      </a:lt1>
      <a:dk2>
        <a:srgbClr val="304286"/>
      </a:dk2>
      <a:lt2>
        <a:srgbClr val="229AB1"/>
      </a:lt2>
      <a:accent1>
        <a:srgbClr val="2AB0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F79646"/>
      </a:accent5>
      <a:accent6>
        <a:srgbClr val="4F81BD"/>
      </a:accent6>
      <a:hlink>
        <a:srgbClr val="0000FF"/>
      </a:hlink>
      <a:folHlink>
        <a:srgbClr val="800080"/>
      </a:folHlink>
    </a:clrScheme>
    <a:fontScheme name="РосСвязь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2"/>
          </a:solidFill>
        </a:ln>
      </a:spPr>
      <a:bodyPr rtlCol="0" anchor="ctr"/>
      <a:lstStyle>
        <a:defPPr algn="ctr">
          <a:defRPr sz="1800" dirty="0">
            <a:solidFill>
              <a:schemeClr val="bg2">
                <a:lumMod val="10000"/>
              </a:schemeClr>
            </a:solidFill>
            <a:latin typeface="+mj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РосСвязь - тема PP">
  <a:themeElements>
    <a:clrScheme name="РосСвязь">
      <a:dk1>
        <a:srgbClr val="000000"/>
      </a:dk1>
      <a:lt1>
        <a:sysClr val="window" lastClr="FFFFFF"/>
      </a:lt1>
      <a:dk2>
        <a:srgbClr val="304286"/>
      </a:dk2>
      <a:lt2>
        <a:srgbClr val="229AB1"/>
      </a:lt2>
      <a:accent1>
        <a:srgbClr val="2AB0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F79646"/>
      </a:accent5>
      <a:accent6>
        <a:srgbClr val="4F81BD"/>
      </a:accent6>
      <a:hlink>
        <a:srgbClr val="0000FF"/>
      </a:hlink>
      <a:folHlink>
        <a:srgbClr val="800080"/>
      </a:folHlink>
    </a:clrScheme>
    <a:fontScheme name="РосСвязь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2"/>
          </a:solidFill>
        </a:ln>
      </a:spPr>
      <a:bodyPr rtlCol="0" anchor="ctr"/>
      <a:lstStyle>
        <a:defPPr algn="ctr">
          <a:defRPr sz="1800" dirty="0">
            <a:solidFill>
              <a:schemeClr val="bg2">
                <a:lumMod val="10000"/>
              </a:schemeClr>
            </a:solidFill>
            <a:latin typeface="+mj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6204</TotalTime>
  <Words>833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РосСвязь - тема PP</vt:lpstr>
      <vt:lpstr>1_РосСвязь - тема PP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Гнездилова Ольга Николаевна</dc:creator>
  <cp:lastModifiedBy>Васильев Олег Евтропьевич</cp:lastModifiedBy>
  <cp:revision>494</cp:revision>
  <cp:lastPrinted>2015-06-25T12:07:45Z</cp:lastPrinted>
  <dcterms:created xsi:type="dcterms:W3CDTF">1601-01-01T00:00:00Z</dcterms:created>
  <dcterms:modified xsi:type="dcterms:W3CDTF">2016-02-04T08:46:50Z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