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</p:sldMasterIdLst>
  <p:notesMasterIdLst>
    <p:notesMasterId r:id="rId30"/>
  </p:notesMasterIdLst>
  <p:handoutMasterIdLst>
    <p:handoutMasterId r:id="rId31"/>
  </p:handoutMasterIdLst>
  <p:sldIdLst>
    <p:sldId id="525" r:id="rId3"/>
    <p:sldId id="570" r:id="rId4"/>
    <p:sldId id="574" r:id="rId5"/>
    <p:sldId id="566" r:id="rId6"/>
    <p:sldId id="575" r:id="rId7"/>
    <p:sldId id="567" r:id="rId8"/>
    <p:sldId id="572" r:id="rId9"/>
    <p:sldId id="573" r:id="rId10"/>
    <p:sldId id="581" r:id="rId11"/>
    <p:sldId id="582" r:id="rId12"/>
    <p:sldId id="585" r:id="rId13"/>
    <p:sldId id="583" r:id="rId14"/>
    <p:sldId id="586" r:id="rId15"/>
    <p:sldId id="588" r:id="rId16"/>
    <p:sldId id="577" r:id="rId17"/>
    <p:sldId id="568" r:id="rId18"/>
    <p:sldId id="565" r:id="rId19"/>
    <p:sldId id="578" r:id="rId20"/>
    <p:sldId id="576" r:id="rId21"/>
    <p:sldId id="579" r:id="rId22"/>
    <p:sldId id="580" r:id="rId23"/>
    <p:sldId id="563" r:id="rId24"/>
    <p:sldId id="569" r:id="rId25"/>
    <p:sldId id="589" r:id="rId26"/>
    <p:sldId id="591" r:id="rId27"/>
    <p:sldId id="590" r:id="rId28"/>
    <p:sldId id="540" r:id="rId2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4600"/>
    <a:srgbClr val="F4D702"/>
    <a:srgbClr val="FFD653"/>
    <a:srgbClr val="FFFFCC"/>
    <a:srgbClr val="800000"/>
    <a:srgbClr val="CC3300"/>
    <a:srgbClr val="FFF7D1"/>
    <a:srgbClr val="4D4D4D"/>
    <a:srgbClr val="D7F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87668" autoAdjust="0"/>
  </p:normalViewPr>
  <p:slideViewPr>
    <p:cSldViewPr snapToGrid="0">
      <p:cViewPr>
        <p:scale>
          <a:sx n="75" d="100"/>
          <a:sy n="75" d="100"/>
        </p:scale>
        <p:origin x="-864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36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3E315CF-9FC8-40BA-A024-3A69275E1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758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charset="0"/>
              </a:defRPr>
            </a:lvl1pPr>
          </a:lstStyle>
          <a:p>
            <a:pPr>
              <a:defRPr/>
            </a:pPr>
            <a:fld id="{F21C291E-26F8-41CB-83E1-DF214E01979C}" type="datetime1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charset="0"/>
              </a:defRPr>
            </a:lvl1pPr>
          </a:lstStyle>
          <a:p>
            <a:pPr>
              <a:defRPr/>
            </a:pPr>
            <a:fld id="{3DA80535-6676-4F23-9D81-9C79ED2A0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68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80535-6676-4F23-9D81-9C79ED2A0D2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20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80535-6676-4F23-9D81-9C79ED2A0D2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81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80535-6676-4F23-9D81-9C79ED2A0D2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62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80535-6676-4F23-9D81-9C79ED2A0D2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9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80535-6676-4F23-9D81-9C79ED2A0D2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2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C7D89-E3AD-4A6D-9D63-7704F2B90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43737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F3685-B09D-4E39-A85D-0A092282F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81307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438"/>
            <a:ext cx="2057400" cy="5927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438"/>
            <a:ext cx="6019800" cy="5927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825DA-A03F-4B31-B778-C4B575FD3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0298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98438"/>
            <a:ext cx="8229600" cy="5927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EAA46-3278-43FD-AEBD-5091669F42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98759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631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F50E5-8A72-413E-BF11-2378DF6A4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37332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59CE2-9F45-4BEC-B6EF-C7C58D7D7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897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9AAA3-6AAD-4F9E-8D5B-90E3AA7CB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00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A44E3-7710-448A-B0CF-D0FEB54DD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181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88107-F8AA-42BD-9FDD-A9467BC87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70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7BE1F-25E4-4014-A905-B388EBB0F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56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A4B10-D20E-433A-8E01-228459357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29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CF4D3-7E63-46D2-ADED-C587500FA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12087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364E0-5E3C-4D4F-80AA-2BE511DCC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225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F0368-656F-475D-B610-FDB6D356D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94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1A515-06FF-45A2-B919-F893808F4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690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AD992-6F3C-48EF-9CC0-EE75234DB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476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10D68-CEAC-4B47-A1B3-178AB51B6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261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1C74D-CB34-4E55-9B3E-7C699BB3D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22638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B0E72-F8B9-4216-B819-8B1AEDF36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9350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11137-C624-48C7-813E-65B8D62E6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20991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BDC78-A4B1-4A4D-9C60-1CC2B3D26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57508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17FA2-2C22-4277-94B8-9898C56BA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2381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D1582-7914-4A2C-9655-A24C25C25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08693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3C796-0E61-492D-86AF-9537A18E0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5006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438"/>
            <a:ext cx="8229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Verdan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Verdan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charset="0"/>
              </a:defRPr>
            </a:lvl1pPr>
          </a:lstStyle>
          <a:p>
            <a:pPr>
              <a:defRPr/>
            </a:pPr>
            <a:fld id="{8641DB15-39D9-422A-AF38-5920D549B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40AAF6-599C-458B-A673-2E399D14A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07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3432175" y="369888"/>
            <a:ext cx="21494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16192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6192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6192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619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619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619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619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619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619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000">
                <a:latin typeface="Verdana" pitchFamily="34" charset="0"/>
              </a:rPr>
              <a:t>Москва, 2015</a:t>
            </a:r>
          </a:p>
        </p:txBody>
      </p:sp>
      <p:pic>
        <p:nvPicPr>
          <p:cNvPr id="3078" name="Picture 15" descr="zastavk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9F2"/>
              </a:clrFrom>
              <a:clrTo>
                <a:srgbClr val="FCF9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960438"/>
            <a:ext cx="4357688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19"/>
          <p:cNvSpPr txBox="1">
            <a:spLocks noChangeArrowheads="1"/>
          </p:cNvSpPr>
          <p:nvPr/>
        </p:nvSpPr>
        <p:spPr bwMode="auto">
          <a:xfrm>
            <a:off x="6443663" y="247650"/>
            <a:ext cx="36004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16192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6192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6192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619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619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619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619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619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619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ru-RU" sz="1800" dirty="0">
                <a:latin typeface="Verdana" pitchFamily="34" charset="0"/>
              </a:rPr>
              <a:t>OKBSAPR.RU</a:t>
            </a:r>
            <a:endParaRPr lang="ru-RU" altLang="ru-RU" sz="18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ru-RU" sz="1800" dirty="0">
                <a:latin typeface="Verdana" pitchFamily="34" charset="0"/>
              </a:rPr>
              <a:t>okbsapr@okbsapr.ru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ru-RU" altLang="ru-RU" sz="1800" dirty="0">
              <a:latin typeface="Verdana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148316" y="3772155"/>
            <a:ext cx="7095572" cy="208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 smtClean="0"/>
              <a:t> </a:t>
            </a:r>
            <a:r>
              <a:rPr lang="ru-RU" sz="2800" b="1" dirty="0" smtClean="0"/>
              <a:t>Защищенные</a:t>
            </a:r>
          </a:p>
          <a:p>
            <a:pPr algn="ctr">
              <a:defRPr/>
            </a:pPr>
            <a:r>
              <a:rPr lang="ru-RU" sz="2800" b="1" dirty="0" smtClean="0"/>
              <a:t>Микрокомпьютеры (МК) </a:t>
            </a:r>
            <a:endParaRPr lang="ru-RU" sz="28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98512" y="1127126"/>
            <a:ext cx="6264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0" i="0" dirty="0"/>
              <a:t>Энергопотребление</a:t>
            </a:r>
          </a:p>
        </p:txBody>
      </p:sp>
      <p:pic>
        <p:nvPicPr>
          <p:cNvPr id="5" name="Диаграмма 1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1758950"/>
            <a:ext cx="7956550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83248" y="371474"/>
            <a:ext cx="69607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+mj-lt"/>
                <a:ea typeface="+mj-ea"/>
                <a:cs typeface="+mj-cs"/>
              </a:rPr>
              <a:t>МЕСТО МК В ИНФРАСТРУКТУРЕ ИНФОРМАТИЗАЦИИ</a:t>
            </a:r>
          </a:p>
        </p:txBody>
      </p:sp>
    </p:spTree>
    <p:extLst>
      <p:ext uri="{BB962C8B-B14F-4D97-AF65-F5344CB8AC3E}">
        <p14:creationId xmlns:p14="http://schemas.microsoft.com/office/powerpoint/2010/main" val="244432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32643" y="1136650"/>
            <a:ext cx="691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0" i="0" dirty="0"/>
              <a:t>Приложения удаленного рабочего стола</a:t>
            </a:r>
          </a:p>
        </p:txBody>
      </p:sp>
      <p:pic>
        <p:nvPicPr>
          <p:cNvPr id="5" name="Диаграмма 1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800225"/>
            <a:ext cx="6418263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83248" y="371474"/>
            <a:ext cx="69607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+mj-lt"/>
                <a:ea typeface="+mj-ea"/>
                <a:cs typeface="+mj-cs"/>
              </a:rPr>
              <a:t>МЕСТО МК В ИНФРАСТРУКТУРЕ ИНФОРМАТИЗАЦИИ</a:t>
            </a:r>
          </a:p>
        </p:txBody>
      </p:sp>
    </p:spTree>
    <p:extLst>
      <p:ext uri="{BB962C8B-B14F-4D97-AF65-F5344CB8AC3E}">
        <p14:creationId xmlns:p14="http://schemas.microsoft.com/office/powerpoint/2010/main" val="229863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80514" y="1136650"/>
            <a:ext cx="6264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/>
              <a:t>Затраты на развитие системы защиты</a:t>
            </a:r>
          </a:p>
        </p:txBody>
      </p:sp>
      <p:grpSp>
        <p:nvGrpSpPr>
          <p:cNvPr id="6" name="Группа 8"/>
          <p:cNvGrpSpPr>
            <a:grpSpLocks/>
          </p:cNvGrpSpPr>
          <p:nvPr/>
        </p:nvGrpSpPr>
        <p:grpSpPr bwMode="auto">
          <a:xfrm>
            <a:off x="1079500" y="1800225"/>
            <a:ext cx="6470650" cy="3876675"/>
            <a:chOff x="1079500" y="2144713"/>
            <a:chExt cx="7189788" cy="4308475"/>
          </a:xfrm>
        </p:grpSpPr>
        <p:pic>
          <p:nvPicPr>
            <p:cNvPr id="7" name="Диаграмма 1"/>
            <p:cNvPicPr>
              <a:picLocks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0" y="2159000"/>
              <a:ext cx="7189788" cy="429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763838" y="2144713"/>
              <a:ext cx="449262" cy="3559175"/>
            </a:xfrm>
            <a:prstGeom prst="rect">
              <a:avLst/>
            </a:prstGeom>
            <a:solidFill>
              <a:srgbClr val="89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 b="0"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889375" y="2144713"/>
              <a:ext cx="449263" cy="3559175"/>
            </a:xfrm>
            <a:prstGeom prst="rect">
              <a:avLst/>
            </a:prstGeom>
            <a:solidFill>
              <a:srgbClr val="89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 b="0">
                <a:latin typeface="Arial" charset="0"/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83248" y="371474"/>
            <a:ext cx="69607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+mj-lt"/>
                <a:ea typeface="+mj-ea"/>
                <a:cs typeface="+mj-cs"/>
              </a:rPr>
              <a:t>МЕСТО МК В ИНФРАСТРУКТУРЕ ИНФОРМАТИЗАЦИИ</a:t>
            </a:r>
          </a:p>
        </p:txBody>
      </p:sp>
    </p:spTree>
    <p:extLst>
      <p:ext uri="{BB962C8B-B14F-4D97-AF65-F5344CB8AC3E}">
        <p14:creationId xmlns:p14="http://schemas.microsoft.com/office/powerpoint/2010/main" val="154909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0113" y="1773238"/>
            <a:ext cx="720090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800" b="0" i="0" dirty="0">
                <a:latin typeface="+mj-lt"/>
              </a:rPr>
              <a:t>МК может использоваться как локальное рабочее место наряду с другими СВТ.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ru-RU" sz="2800" b="0" i="0" dirty="0">
              <a:latin typeface="+mj-lt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800" b="0" i="0" dirty="0">
                <a:latin typeface="+mj-lt"/>
              </a:rPr>
              <a:t>МК обладает ощутимыми преимуществами при использовании в качестве облачного рабочего места.</a:t>
            </a:r>
          </a:p>
        </p:txBody>
      </p:sp>
    </p:spTree>
    <p:extLst>
      <p:ext uri="{BB962C8B-B14F-4D97-AF65-F5344CB8AC3E}">
        <p14:creationId xmlns:p14="http://schemas.microsoft.com/office/powerpoint/2010/main" val="185607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792162" y="1554163"/>
            <a:ext cx="7680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i="0" dirty="0">
                <a:latin typeface="+mj-lt"/>
                <a:ea typeface="ＭＳ Ｐゴシック" charset="-128"/>
              </a:rPr>
              <a:t>Преимущества:</a:t>
            </a:r>
            <a:endParaRPr lang="en-US" altLang="ru-RU" b="1" i="0" dirty="0">
              <a:latin typeface="+mj-lt"/>
              <a:ea typeface="ＭＳ Ｐゴシック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2163" y="2495550"/>
            <a:ext cx="7373937" cy="220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500"/>
              </a:spcAft>
              <a:buFontTx/>
              <a:buNone/>
            </a:pPr>
            <a:r>
              <a:rPr lang="ru-RU" altLang="ru-RU" sz="2800" b="0" i="0" dirty="0" smtClean="0">
                <a:solidFill>
                  <a:srgbClr val="C00000"/>
                </a:solidFill>
                <a:latin typeface="+mn-lt"/>
                <a:ea typeface="ＭＳ Ｐゴシック" charset="-128"/>
              </a:rPr>
              <a:t>Социальные</a:t>
            </a:r>
            <a:r>
              <a:rPr lang="ru-RU" altLang="ru-RU" sz="2800" b="0" i="0" dirty="0" smtClean="0">
                <a:latin typeface="+mn-lt"/>
                <a:ea typeface="ＭＳ Ｐゴシック" charset="-128"/>
              </a:rPr>
              <a:t> </a:t>
            </a:r>
            <a:r>
              <a:rPr lang="ru-RU" altLang="ru-RU" sz="2800" b="0" i="0" dirty="0">
                <a:latin typeface="+mn-lt"/>
                <a:ea typeface="ＭＳ Ｐゴシック" charset="-128"/>
              </a:rPr>
              <a:t>– преодоление цифрового </a:t>
            </a:r>
            <a:r>
              <a:rPr lang="ru-RU" altLang="ru-RU" sz="2800" b="0" i="0" dirty="0" smtClean="0">
                <a:latin typeface="+mn-lt"/>
                <a:ea typeface="ＭＳ Ｐゴシック" charset="-128"/>
              </a:rPr>
              <a:t>неравенства; </a:t>
            </a:r>
            <a:endParaRPr lang="ru-RU" altLang="ru-RU" sz="2800" b="0" i="0" dirty="0">
              <a:latin typeface="+mn-lt"/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  <a:spcAft>
                <a:spcPts val="1500"/>
              </a:spcAft>
              <a:buFontTx/>
              <a:buNone/>
            </a:pPr>
            <a:r>
              <a:rPr lang="ru-RU" altLang="ru-RU" sz="2800" b="0" i="0" dirty="0" smtClean="0">
                <a:solidFill>
                  <a:srgbClr val="C00000"/>
                </a:solidFill>
                <a:latin typeface="+mn-lt"/>
                <a:ea typeface="ＭＳ Ｐゴシック" charset="-128"/>
              </a:rPr>
              <a:t>Инфраструктурные</a:t>
            </a:r>
            <a:r>
              <a:rPr lang="ru-RU" altLang="ru-RU" sz="2800" b="0" i="0" dirty="0" smtClean="0">
                <a:latin typeface="+mn-lt"/>
                <a:ea typeface="ＭＳ Ｐゴシック" charset="-128"/>
              </a:rPr>
              <a:t> </a:t>
            </a:r>
            <a:r>
              <a:rPr lang="ru-RU" altLang="ru-RU" sz="2800" b="0" i="0" dirty="0">
                <a:latin typeface="+mn-lt"/>
                <a:ea typeface="ＭＳ Ｐゴシック" charset="-128"/>
              </a:rPr>
              <a:t>– </a:t>
            </a:r>
            <a:r>
              <a:rPr lang="ru-RU" altLang="ru-RU" sz="2800" b="0" i="0" dirty="0" err="1" smtClean="0">
                <a:latin typeface="+mn-lt"/>
                <a:ea typeface="ＭＳ Ｐゴシック" charset="-128"/>
              </a:rPr>
              <a:t>импортозамещение</a:t>
            </a:r>
            <a:r>
              <a:rPr lang="ru-RU" altLang="ru-RU" sz="2800" b="0" i="0" dirty="0" smtClean="0">
                <a:latin typeface="+mn-lt"/>
                <a:ea typeface="ＭＳ Ｐゴシック" charset="-128"/>
              </a:rPr>
              <a:t>;</a:t>
            </a:r>
            <a:endParaRPr lang="ru-RU" altLang="ru-RU" sz="2800" b="0" i="0" dirty="0">
              <a:latin typeface="+mn-lt"/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  <a:spcAft>
                <a:spcPts val="1500"/>
              </a:spcAft>
              <a:buFontTx/>
              <a:buNone/>
            </a:pPr>
            <a:r>
              <a:rPr lang="ru-RU" altLang="ru-RU" sz="2800" b="0" i="0" dirty="0" smtClean="0">
                <a:solidFill>
                  <a:srgbClr val="C00000"/>
                </a:solidFill>
                <a:latin typeface="+mn-lt"/>
                <a:ea typeface="ＭＳ Ｐゴシック" charset="-128"/>
              </a:rPr>
              <a:t>Технологические</a:t>
            </a:r>
            <a:r>
              <a:rPr lang="ru-RU" altLang="ru-RU" sz="2800" b="0" i="0" dirty="0" smtClean="0">
                <a:latin typeface="+mn-lt"/>
                <a:ea typeface="ＭＳ Ｐゴシック" charset="-128"/>
              </a:rPr>
              <a:t> </a:t>
            </a:r>
            <a:r>
              <a:rPr lang="ru-RU" altLang="ru-RU" sz="2800" b="0" i="0" dirty="0">
                <a:latin typeface="+mn-lt"/>
                <a:ea typeface="ＭＳ Ｐゴシック" charset="-128"/>
              </a:rPr>
              <a:t>– рост уровня </a:t>
            </a:r>
            <a:r>
              <a:rPr lang="ru-RU" altLang="ru-RU" sz="2800" b="0" i="0" dirty="0" smtClean="0">
                <a:latin typeface="+mn-lt"/>
                <a:ea typeface="ＭＳ Ｐゴシック" charset="-128"/>
              </a:rPr>
              <a:t>защищенности. </a:t>
            </a:r>
            <a:endParaRPr lang="en-US" altLang="ru-RU" sz="2800" b="0" i="0" dirty="0"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903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Вариант MKT с одной ОС подходит для сценариев применения, предполагающих работу только в защищенной среде, и ни в какой другой.</a:t>
            </a:r>
          </a:p>
          <a:p>
            <a:endParaRPr lang="ru-RU" dirty="0"/>
          </a:p>
        </p:txBody>
      </p:sp>
      <p:pic>
        <p:nvPicPr>
          <p:cNvPr id="4" name="Рисунок 15" descr="P11102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4555" r="11069" b="7129"/>
          <a:stretch>
            <a:fillRect/>
          </a:stretch>
        </p:blipFill>
        <p:spPr bwMode="auto">
          <a:xfrm>
            <a:off x="2817844" y="3732177"/>
            <a:ext cx="2770155" cy="251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28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810" y="0"/>
            <a:ext cx="8229600" cy="1143000"/>
          </a:xfrm>
        </p:spPr>
        <p:txBody>
          <a:bodyPr/>
          <a:lstStyle/>
          <a:p>
            <a:r>
              <a:rPr lang="ru-RU" dirty="0" smtClean="0"/>
              <a:t>Защищенный режим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05890"/>
            <a:ext cx="8229600" cy="4525963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800" dirty="0" smtClean="0"/>
              <a:t>Включение обозначается специальным индикатором;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800" dirty="0" smtClean="0"/>
              <a:t>При каждом новом включении загружается предустановленный образ ОС в режиме </a:t>
            </a:r>
            <a:r>
              <a:rPr lang="en-US" sz="2800" dirty="0" smtClean="0"/>
              <a:t>Read only</a:t>
            </a:r>
            <a:r>
              <a:rPr lang="ru-RU" sz="2800" dirty="0" smtClean="0"/>
              <a:t>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800" dirty="0" smtClean="0"/>
              <a:t>Возможна установка </a:t>
            </a:r>
            <a:r>
              <a:rPr lang="en-US" sz="2800" dirty="0" smtClean="0"/>
              <a:t>VPN</a:t>
            </a:r>
            <a:r>
              <a:rPr lang="ru-RU" sz="2800" dirty="0" smtClean="0"/>
              <a:t>;</a:t>
            </a:r>
            <a:endParaRPr lang="en-US" sz="2800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800" dirty="0" smtClean="0"/>
              <a:t>Совместим с сертифицированным СЗИ НСД «Аккорд Х К» (Только на </a:t>
            </a:r>
            <a:r>
              <a:rPr lang="en-US" sz="2800" dirty="0" smtClean="0"/>
              <a:t>Ubuntu</a:t>
            </a:r>
            <a:r>
              <a:rPr lang="ru-RU" sz="2800" dirty="0" smtClean="0"/>
              <a:t>);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800" dirty="0" smtClean="0"/>
              <a:t>Совместим с защищенным средствами хранения данных семейства «Секрет».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2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osov\Downloads\large_13834020672657094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043" y="4660661"/>
            <a:ext cx="2213927" cy="166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490" y="1314451"/>
            <a:ext cx="8229600" cy="4011930"/>
          </a:xfrm>
        </p:spPr>
        <p:txBody>
          <a:bodyPr/>
          <a:lstStyle/>
          <a:p>
            <a:pPr marL="0" indent="0" algn="just">
              <a:buNone/>
            </a:pPr>
            <a:r>
              <a:rPr lang="ru-RU" sz="3000" dirty="0"/>
              <a:t>Незащищенная ОС обновляется так же, как любой </a:t>
            </a:r>
            <a:r>
              <a:rPr lang="ru-RU" sz="3000" dirty="0" err="1"/>
              <a:t>Android</a:t>
            </a:r>
            <a:r>
              <a:rPr lang="ru-RU" sz="3000" dirty="0"/>
              <a:t>, а защищенная – в сервисном центре в специальном технологическом режиме, перевод устройства в который осуществляется физическим переключателем внутри корпуса, недоступным пользователю или программному воздействию.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34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600" y="1104900"/>
            <a:ext cx="8229600" cy="4525963"/>
          </a:xfrm>
        </p:spPr>
        <p:txBody>
          <a:bodyPr/>
          <a:lstStyle/>
          <a:p>
            <a:r>
              <a:rPr lang="en-US" sz="1800" b="1" dirty="0"/>
              <a:t>MKT</a:t>
            </a:r>
            <a:r>
              <a:rPr lang="en-US" sz="1800" dirty="0"/>
              <a:t> </a:t>
            </a:r>
            <a:r>
              <a:rPr lang="ru-RU" sz="1800" dirty="0"/>
              <a:t>– это микрокомпьютер </a:t>
            </a:r>
            <a:r>
              <a:rPr lang="ru-RU" sz="1800" dirty="0" smtClean="0"/>
              <a:t>в </a:t>
            </a:r>
            <a:r>
              <a:rPr lang="ru-RU" sz="1800" dirty="0"/>
              <a:t>форм-факторе </a:t>
            </a:r>
            <a:r>
              <a:rPr lang="ru-RU" sz="1800" dirty="0" err="1"/>
              <a:t>донгла</a:t>
            </a:r>
            <a:r>
              <a:rPr lang="ru-RU" sz="1800" dirty="0"/>
              <a:t> (внешне похож на большую </a:t>
            </a:r>
            <a:r>
              <a:rPr lang="ru-RU" sz="1800" dirty="0" err="1"/>
              <a:t>флешку</a:t>
            </a:r>
            <a:r>
              <a:rPr lang="ru-RU" sz="1800" dirty="0"/>
              <a:t>), в котором есть только одна ОС – защищенная ОС </a:t>
            </a:r>
            <a:r>
              <a:rPr lang="en-US" sz="1800" dirty="0"/>
              <a:t>Linux</a:t>
            </a:r>
            <a:r>
              <a:rPr lang="ru-RU" sz="1800" dirty="0"/>
              <a:t>, расположенная в </a:t>
            </a:r>
            <a:r>
              <a:rPr lang="en-US" sz="1800" dirty="0"/>
              <a:t>RO</a:t>
            </a:r>
            <a:r>
              <a:rPr lang="ru-RU" sz="1800" dirty="0"/>
              <a:t> памяти устройства</a:t>
            </a:r>
            <a:r>
              <a:rPr lang="ru-RU" sz="1800" dirty="0" smtClean="0"/>
              <a:t>. </a:t>
            </a:r>
            <a:endParaRPr lang="ru-RU" sz="1800" dirty="0"/>
          </a:p>
          <a:p>
            <a:r>
              <a:rPr lang="ru-RU" sz="1800" dirty="0"/>
              <a:t>Операционная система: </a:t>
            </a:r>
            <a:r>
              <a:rPr lang="en-US" sz="1800" dirty="0"/>
              <a:t>Linux</a:t>
            </a:r>
            <a:r>
              <a:rPr lang="ru-RU" sz="1800" dirty="0"/>
              <a:t>.</a:t>
            </a:r>
          </a:p>
          <a:p>
            <a:r>
              <a:rPr lang="ru-RU" sz="1800" dirty="0"/>
              <a:t>Встроенная память: 8GB, доступ «только чтение» (</a:t>
            </a:r>
            <a:r>
              <a:rPr lang="ru-RU" sz="1800" dirty="0" err="1"/>
              <a:t>ReadOnly</a:t>
            </a:r>
            <a:r>
              <a:rPr lang="ru-RU" sz="1800" dirty="0"/>
              <a:t>, RO).</a:t>
            </a:r>
          </a:p>
          <a:p>
            <a:r>
              <a:rPr lang="ru-RU" sz="1800" dirty="0"/>
              <a:t>Поддержка микро карт памяти до 32 ГБ.</a:t>
            </a:r>
          </a:p>
          <a:p>
            <a:r>
              <a:rPr lang="en-US" sz="1800" dirty="0" err="1"/>
              <a:t>WiFi</a:t>
            </a:r>
            <a:r>
              <a:rPr lang="en-US" sz="1800" dirty="0"/>
              <a:t> </a:t>
            </a:r>
            <a:r>
              <a:rPr lang="en-US" sz="1800" dirty="0" smtClean="0"/>
              <a:t>802.11b/g/n.</a:t>
            </a:r>
            <a:r>
              <a:rPr lang="ru-RU" sz="1800" dirty="0" smtClean="0"/>
              <a:t>, </a:t>
            </a:r>
            <a:r>
              <a:rPr lang="en-US" sz="1800" dirty="0" smtClean="0"/>
              <a:t>Bluetooth </a:t>
            </a:r>
            <a:r>
              <a:rPr lang="en-US" sz="1800" dirty="0"/>
              <a:t>2.1.</a:t>
            </a:r>
            <a:endParaRPr lang="ru-RU" sz="1800" dirty="0"/>
          </a:p>
          <a:p>
            <a:r>
              <a:rPr lang="ru-RU" sz="1800" dirty="0"/>
              <a:t>Интерфейс HDMI: Поддержка 1920x1080P @60 Гц, HD-Видео.</a:t>
            </a:r>
          </a:p>
          <a:p>
            <a:r>
              <a:rPr lang="ru-RU" sz="1800" dirty="0"/>
              <a:t>Порты: </a:t>
            </a:r>
            <a:r>
              <a:rPr lang="en-US" sz="1800" dirty="0"/>
              <a:t>Micro USB</a:t>
            </a:r>
            <a:r>
              <a:rPr lang="ru-RU" sz="1800" dirty="0"/>
              <a:t> 2.0 </a:t>
            </a:r>
            <a:r>
              <a:rPr lang="en-US" sz="1800" dirty="0"/>
              <a:t>DC</a:t>
            </a:r>
            <a:r>
              <a:rPr lang="ru-RU" sz="1800" dirty="0"/>
              <a:t>, 1 </a:t>
            </a:r>
            <a:r>
              <a:rPr lang="en-US" sz="1800" dirty="0"/>
              <a:t>x Micro USB OTG</a:t>
            </a:r>
            <a:r>
              <a:rPr lang="ru-RU" sz="1800" dirty="0"/>
              <a:t>1 </a:t>
            </a:r>
            <a:r>
              <a:rPr lang="en-US" sz="1800" dirty="0"/>
              <a:t>x USB</a:t>
            </a:r>
            <a:r>
              <a:rPr lang="ru-RU" sz="1800" dirty="0"/>
              <a:t> 2.0, Слот для Карт TF, HDMI порт.</a:t>
            </a:r>
          </a:p>
          <a:p>
            <a:r>
              <a:rPr lang="ru-RU" sz="1800" dirty="0"/>
              <a:t>Подключается к телевизору или проектору через порт HDMI, к монитору – через DVI, питание от USB порта </a:t>
            </a:r>
            <a:r>
              <a:rPr lang="ru-RU" sz="1800" dirty="0" smtClean="0"/>
              <a:t>монитора</a:t>
            </a:r>
            <a:r>
              <a:rPr lang="ru-RU" sz="1800" dirty="0"/>
              <a:t>, либо внешнего блока питания (5V-2A). </a:t>
            </a:r>
          </a:p>
        </p:txBody>
      </p:sp>
      <p:pic>
        <p:nvPicPr>
          <p:cNvPr id="2050" name="Рисунок 0" descr="P111027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BFC"/>
              </a:clrFrom>
              <a:clrTo>
                <a:srgbClr val="F7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"/>
          <a:stretch>
            <a:fillRect/>
          </a:stretch>
        </p:blipFill>
        <p:spPr bwMode="auto">
          <a:xfrm>
            <a:off x="3302000" y="4759539"/>
            <a:ext cx="2759075" cy="174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63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МКТ+</a:t>
            </a:r>
            <a:r>
              <a:rPr lang="ru-RU" dirty="0"/>
              <a:t> </a:t>
            </a:r>
            <a:r>
              <a:rPr lang="ru-RU" dirty="0" smtClean="0"/>
              <a:t>чуть </a:t>
            </a:r>
            <a:r>
              <a:rPr lang="ru-RU" dirty="0"/>
              <a:t>больше по размеру, но зато может обновляться в удаленном режиме по специально разработанной защищенной процедуре. </a:t>
            </a:r>
          </a:p>
        </p:txBody>
      </p:sp>
      <p:pic>
        <p:nvPicPr>
          <p:cNvPr id="3074" name="Picture 2" descr="P111028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"/>
          <a:stretch>
            <a:fillRect/>
          </a:stretch>
        </p:blipFill>
        <p:spPr bwMode="auto">
          <a:xfrm>
            <a:off x="2757487" y="3508375"/>
            <a:ext cx="40100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13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889" y="130810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/>
              <a:t>По мере движения информационных технологий в сторону облачных инфраструктур естественные требования к клиентским компьютерам  дополнились еще одним – требованием сочетания мобильности с защищенностью.</a:t>
            </a:r>
          </a:p>
          <a:p>
            <a:endParaRPr lang="ru-RU" dirty="0"/>
          </a:p>
        </p:txBody>
      </p:sp>
      <p:pic>
        <p:nvPicPr>
          <p:cNvPr id="4" name="Рисунок 15" descr="P11102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4555" r="11069" b="7129"/>
          <a:stretch>
            <a:fillRect/>
          </a:stretch>
        </p:blipFill>
        <p:spPr bwMode="auto">
          <a:xfrm>
            <a:off x="3178177" y="3687074"/>
            <a:ext cx="2613024" cy="237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05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00" y="115570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</a:t>
            </a:r>
            <a:r>
              <a:rPr lang="ru-RU" sz="2000" b="1" dirty="0" err="1" smtClean="0"/>
              <a:t>MKTrusT</a:t>
            </a:r>
            <a:r>
              <a:rPr lang="ru-RU" sz="2000" dirty="0" smtClean="0"/>
              <a:t> – микрокомпьютер, </a:t>
            </a:r>
            <a:r>
              <a:rPr lang="ru-RU" sz="2000" dirty="0"/>
              <a:t>позволяющий работать в одном из двух режимов – защищенном (например, работа с ДБО или иными критичными к защищенности сервисами) или незащищенном, без ограничения </a:t>
            </a:r>
            <a:r>
              <a:rPr lang="ru-RU" sz="2000" dirty="0" smtClean="0"/>
              <a:t>возможностей.</a:t>
            </a:r>
          </a:p>
          <a:p>
            <a:pPr algn="just"/>
            <a:r>
              <a:rPr lang="ru-RU" sz="2000" dirty="0" smtClean="0"/>
              <a:t>Защищенная </a:t>
            </a:r>
            <a:r>
              <a:rPr lang="ru-RU" sz="2000" dirty="0"/>
              <a:t>ОС – </a:t>
            </a:r>
            <a:r>
              <a:rPr lang="ru-RU" sz="2000" dirty="0" err="1"/>
              <a:t>Linux</a:t>
            </a:r>
            <a:r>
              <a:rPr lang="ru-RU" sz="2000" dirty="0"/>
              <a:t> собственной сборки, незащищенная ОС – </a:t>
            </a:r>
            <a:r>
              <a:rPr lang="ru-RU" sz="2000" dirty="0" err="1"/>
              <a:t>Android</a:t>
            </a:r>
            <a:r>
              <a:rPr lang="ru-RU" sz="2000" dirty="0"/>
              <a:t>. </a:t>
            </a:r>
          </a:p>
          <a:p>
            <a:pPr algn="just"/>
            <a:r>
              <a:rPr lang="ru-RU" sz="2000" dirty="0"/>
              <a:t>В незащищенной ОС пользователь может работать безо всяких ограничений, как на любом привычном ему </a:t>
            </a:r>
            <a:r>
              <a:rPr lang="en-US" sz="2000" dirty="0"/>
              <a:t>Android</a:t>
            </a:r>
            <a:r>
              <a:rPr lang="ru-RU" sz="2000" dirty="0"/>
              <a:t>'ном устройстве. </a:t>
            </a:r>
          </a:p>
          <a:p>
            <a:pPr algn="just"/>
            <a:r>
              <a:rPr lang="ru-RU" sz="2000" dirty="0"/>
              <a:t>Незащищенная ОС обновляется так же, как любой </a:t>
            </a:r>
            <a:r>
              <a:rPr lang="en-US" sz="2000" dirty="0"/>
              <a:t>Android</a:t>
            </a:r>
            <a:r>
              <a:rPr lang="ru-RU" sz="2000" dirty="0"/>
              <a:t>, а защищенная – так же, как в </a:t>
            </a:r>
            <a:r>
              <a:rPr lang="en-US" sz="2000" dirty="0"/>
              <a:t>MKT</a:t>
            </a:r>
            <a:r>
              <a:rPr lang="ru-RU" sz="2000" dirty="0"/>
              <a:t>+ – по специальной защищенной процедуре, которая, однако, для пользователя ничем не отличается от обычного обновления.  </a:t>
            </a:r>
          </a:p>
          <a:p>
            <a:pPr algn="just"/>
            <a:endParaRPr lang="ru-RU" sz="2400" dirty="0"/>
          </a:p>
        </p:txBody>
      </p:sp>
      <p:pic>
        <p:nvPicPr>
          <p:cNvPr id="4098" name="Рисунок 3" descr="P111028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8" b="1958"/>
          <a:stretch>
            <a:fillRect/>
          </a:stretch>
        </p:blipFill>
        <p:spPr bwMode="auto">
          <a:xfrm rot="4704507">
            <a:off x="3719644" y="3874074"/>
            <a:ext cx="2567741" cy="338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94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00" y="109220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1" dirty="0" smtClean="0"/>
              <a:t>    MKT-</a:t>
            </a:r>
            <a:r>
              <a:rPr lang="ru-RU" sz="1800" b="1" dirty="0" err="1" smtClean="0"/>
              <a:t>card</a:t>
            </a:r>
            <a:r>
              <a:rPr lang="ru-RU" sz="1800" dirty="0" smtClean="0"/>
              <a:t> </a:t>
            </a:r>
            <a:r>
              <a:rPr lang="ru-RU" sz="1800" dirty="0"/>
              <a:t>и </a:t>
            </a:r>
            <a:r>
              <a:rPr lang="ru-RU" sz="1800" b="1" dirty="0"/>
              <a:t>MKT-</a:t>
            </a:r>
            <a:r>
              <a:rPr lang="ru-RU" sz="1800" b="1" dirty="0" err="1"/>
              <a:t>card</a:t>
            </a:r>
            <a:r>
              <a:rPr lang="ru-RU" sz="1800" b="1" dirty="0"/>
              <a:t> </a:t>
            </a:r>
            <a:r>
              <a:rPr lang="ru-RU" sz="1800" b="1" dirty="0" err="1"/>
              <a:t>long</a:t>
            </a:r>
            <a:r>
              <a:rPr lang="ru-RU" sz="1800" dirty="0"/>
              <a:t> – это доверенный облачный микрокомпьютер с динамически изменяемой </a:t>
            </a:r>
            <a:r>
              <a:rPr lang="ru-RU" sz="1800" dirty="0" smtClean="0"/>
              <a:t>архитектурой. Конструктивно </a:t>
            </a:r>
            <a:r>
              <a:rPr lang="ru-RU" sz="1800" dirty="0"/>
              <a:t>он оформлен как док-станция с отчуждаемым </a:t>
            </a:r>
            <a:r>
              <a:rPr lang="ru-RU" sz="1800" dirty="0" smtClean="0"/>
              <a:t>компьютером. Док-станция </a:t>
            </a:r>
            <a:r>
              <a:rPr lang="ru-RU" sz="1800" dirty="0"/>
              <a:t>содержит 8 USB-портов, выход HDMI, сетевой разъем RJ-45, разъем </a:t>
            </a:r>
            <a:r>
              <a:rPr lang="ru-RU" sz="1800" dirty="0" smtClean="0"/>
              <a:t>питания. Док-станция </a:t>
            </a:r>
            <a:r>
              <a:rPr lang="ru-RU" sz="1800" dirty="0"/>
              <a:t>коммутируется с периферийным оборудованием через USB, с монитором через HDMI, с сетью – через RJ-45; возможно также использование </a:t>
            </a:r>
            <a:r>
              <a:rPr lang="ru-RU" sz="1800" dirty="0" err="1"/>
              <a:t>WiFi</a:t>
            </a:r>
            <a:r>
              <a:rPr lang="ru-RU" sz="1800" dirty="0"/>
              <a:t> </a:t>
            </a:r>
            <a:r>
              <a:rPr lang="ru-RU" sz="1800" dirty="0" smtClean="0"/>
              <a:t>. 	</a:t>
            </a:r>
            <a:r>
              <a:rPr lang="ru-RU" sz="1800" dirty="0"/>
              <a:t> </a:t>
            </a:r>
            <a:r>
              <a:rPr lang="ru-RU" sz="1800" dirty="0" smtClean="0"/>
              <a:t>                                       Параметры </a:t>
            </a:r>
            <a:r>
              <a:rPr lang="ru-RU" sz="1800" dirty="0"/>
              <a:t>компьютера аналогичны остальным решениям линейки. </a:t>
            </a:r>
            <a:r>
              <a:rPr lang="ru-RU" sz="1800" dirty="0" smtClean="0"/>
              <a:t>Программное </a:t>
            </a:r>
            <a:r>
              <a:rPr lang="ru-RU" sz="1800" dirty="0"/>
              <a:t>обеспечение размещено в памяти с физически устанавливаемым доступом </a:t>
            </a:r>
            <a:r>
              <a:rPr lang="ru-RU" sz="1800" dirty="0" err="1"/>
              <a:t>read</a:t>
            </a:r>
            <a:r>
              <a:rPr lang="ru-RU" sz="1800" dirty="0"/>
              <a:t> </a:t>
            </a:r>
            <a:r>
              <a:rPr lang="ru-RU" sz="1800" dirty="0" err="1"/>
              <a:t>only</a:t>
            </a:r>
            <a:r>
              <a:rPr lang="ru-RU" sz="1800" dirty="0"/>
              <a:t> (</a:t>
            </a:r>
            <a:r>
              <a:rPr lang="ru-RU" sz="1800" dirty="0" smtClean="0"/>
              <a:t>RO).  Функциональное </a:t>
            </a:r>
            <a:r>
              <a:rPr lang="ru-RU" sz="1800" dirty="0"/>
              <a:t>ПО (ФПО) включает RDP и PC-</a:t>
            </a:r>
            <a:r>
              <a:rPr lang="ru-RU" sz="1800" dirty="0" err="1"/>
              <a:t>over</a:t>
            </a:r>
            <a:r>
              <a:rPr lang="ru-RU" sz="1800" dirty="0"/>
              <a:t>-IP, что позволяет обеспечить функционирование в облачной или терминальной инфраструктуре. Встроены также средства разграничения доступа («Аккорд-ТК»), средства защищенного терминального доступа («Центр-Т»), средства «</a:t>
            </a:r>
            <a:r>
              <a:rPr lang="ru-RU" sz="1800" dirty="0" err="1"/>
              <a:t>проброски</a:t>
            </a:r>
            <a:r>
              <a:rPr lang="ru-RU" sz="1800" dirty="0"/>
              <a:t>» </a:t>
            </a:r>
            <a:r>
              <a:rPr lang="ru-RU" sz="1800" dirty="0" err="1"/>
              <a:t>токенов</a:t>
            </a:r>
            <a:r>
              <a:rPr lang="ru-RU" sz="1800" dirty="0"/>
              <a:t> и других периферийных устройств на удаленный рабочий стол.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4" name="Рисунок 10" descr="P111027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DF7"/>
              </a:clrFrom>
              <a:clrTo>
                <a:srgbClr val="F8FD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1" r="3326" b="3790"/>
          <a:stretch>
            <a:fillRect/>
          </a:stretch>
        </p:blipFill>
        <p:spPr bwMode="auto">
          <a:xfrm>
            <a:off x="4594225" y="4775199"/>
            <a:ext cx="2287168" cy="155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16" descr="P11102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" t="4274" r="13188" b="3703"/>
          <a:stretch>
            <a:fillRect/>
          </a:stretch>
        </p:blipFill>
        <p:spPr bwMode="auto">
          <a:xfrm>
            <a:off x="2047875" y="4920253"/>
            <a:ext cx="2041525" cy="13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09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67" y="1163782"/>
            <a:ext cx="3745725" cy="33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9598" y="4346434"/>
            <a:ext cx="79248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TrusTPad</a:t>
            </a:r>
            <a:r>
              <a:rPr lang="ru-RU" sz="2000" dirty="0"/>
              <a:t> – это </a:t>
            </a:r>
            <a:r>
              <a:rPr lang="ru-RU" sz="2000" dirty="0" smtClean="0"/>
              <a:t>планшет, построенный на «гарвардской</a:t>
            </a:r>
            <a:r>
              <a:rPr lang="ru-RU" sz="2000" dirty="0"/>
              <a:t>» </a:t>
            </a:r>
            <a:r>
              <a:rPr lang="ru-RU" sz="2000" dirty="0" smtClean="0"/>
              <a:t>архитектуре, так же работающий в 2-х режимах.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5999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02" y="5344386"/>
            <a:ext cx="1068859" cy="92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1480" y="1307961"/>
            <a:ext cx="83781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+mn-lt"/>
              </a:rPr>
              <a:t>Основная особенность рабочего места </a:t>
            </a:r>
            <a:r>
              <a:rPr lang="ru-RU" sz="2800" dirty="0" smtClean="0">
                <a:latin typeface="+mn-lt"/>
              </a:rPr>
              <a:t>в </a:t>
            </a:r>
            <a:r>
              <a:rPr lang="ru-RU" sz="2800" dirty="0">
                <a:latin typeface="+mn-lt"/>
              </a:rPr>
              <a:t>том, что </a:t>
            </a:r>
            <a:r>
              <a:rPr lang="ru-RU" sz="2800" dirty="0" smtClean="0">
                <a:latin typeface="+mn-lt"/>
              </a:rPr>
              <a:t>решения могут использоваться </a:t>
            </a:r>
            <a:r>
              <a:rPr lang="ru-RU" sz="2800" dirty="0">
                <a:latin typeface="+mn-lt"/>
              </a:rPr>
              <a:t>не только как клиентская часть централизованной инфраструктуры, но и как автономное рабочее место.</a:t>
            </a:r>
          </a:p>
        </p:txBody>
      </p:sp>
      <p:pic>
        <p:nvPicPr>
          <p:cNvPr id="5" name="Picture 28" descr="C:\Users\anosov\Downloads\whatsapp-messenger-icon-1024x7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831" y="4258762"/>
            <a:ext cx="403761" cy="28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7" descr="C:\Users\anosov\Downloads\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453" y="4257687"/>
            <a:ext cx="486491" cy="30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" y="5337081"/>
            <a:ext cx="1066803" cy="93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1339927" y="4870314"/>
            <a:ext cx="1033154" cy="63514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664200" y="4423424"/>
            <a:ext cx="1822956" cy="116750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1" descr="C:\Users\anosov\Downloads\967a7ca3-f38e-11e2-9cb7-005056b573e6_fffe36a2-f9b9-11e2-b564-005056b573e6.resize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767" y="4049065"/>
            <a:ext cx="1942729" cy="60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C:\Users\anosov\Downloads\967a7ca3-f38e-11e2-9cb7-005056b573e6_fffe36a2-f9b9-11e2-b564-005056b573e6.resize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787" y="3897104"/>
            <a:ext cx="1942729" cy="60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anosov\Downloads\967a7ca3-f38e-11e2-9cb7-005056b573e6_fffe36a2-f9b9-11e2-b564-005056b573e6.resize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703" y="3744704"/>
            <a:ext cx="1942729" cy="60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6898355" y="3126323"/>
            <a:ext cx="1769423" cy="105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 err="1" smtClean="0"/>
              <a:t>ИСПДн</a:t>
            </a:r>
            <a:endParaRPr lang="ru-RU" sz="28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5545541" y="5065234"/>
            <a:ext cx="1769423" cy="105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/>
              <a:t>VPN</a:t>
            </a:r>
            <a:endParaRPr lang="ru-RU" sz="2800" dirty="0"/>
          </a:p>
        </p:txBody>
      </p:sp>
      <p:pic>
        <p:nvPicPr>
          <p:cNvPr id="15" name="Picture 18" descr="C:\Users\anosov\Downloads\computer-etiquette-globe-world-planet-earth-gnom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413" y="4717790"/>
            <a:ext cx="728015" cy="67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7" descr="C:\Users\anosov\AppData\Local\Microsoft\Windows\Temporary Internet Files\Content.IE5\IHHXM613\padlock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954" y="4941565"/>
            <a:ext cx="518349" cy="51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5" descr="C:\Users\anosov\Downloads\internet8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02" y="4177714"/>
            <a:ext cx="806696" cy="45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C:\Users\anosov\Downloads\computer-etiquette-globe-world-planet-earth-gnom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199" y="4605995"/>
            <a:ext cx="728015" cy="67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5" descr="P111026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4555" r="11069" b="7129"/>
          <a:stretch>
            <a:fillRect/>
          </a:stretch>
        </p:blipFill>
        <p:spPr bwMode="auto">
          <a:xfrm>
            <a:off x="101600" y="5456205"/>
            <a:ext cx="713965" cy="64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15" descr="P111026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4555" r="11069" b="7129"/>
          <a:stretch>
            <a:fillRect/>
          </a:stretch>
        </p:blipFill>
        <p:spPr bwMode="auto">
          <a:xfrm>
            <a:off x="3984537" y="5469588"/>
            <a:ext cx="713965" cy="64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78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871663" y="3014663"/>
            <a:ext cx="638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914094" y="3184525"/>
            <a:ext cx="13101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960994" y="3355977"/>
            <a:ext cx="548844" cy="1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513013" y="1936750"/>
            <a:ext cx="0" cy="1077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4649788" y="2108200"/>
            <a:ext cx="704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649788" y="1774825"/>
            <a:ext cx="0" cy="323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09838" y="1927225"/>
            <a:ext cx="241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32"/>
          <p:cNvSpPr txBox="1">
            <a:spLocks noChangeArrowheads="1"/>
          </p:cNvSpPr>
          <p:nvPr/>
        </p:nvSpPr>
        <p:spPr bwMode="auto">
          <a:xfrm>
            <a:off x="2711450" y="1747838"/>
            <a:ext cx="17549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altLang="ru-RU" sz="1800" dirty="0">
                <a:latin typeface="+mn-lt"/>
              </a:rPr>
              <a:t>Идентификация</a:t>
            </a:r>
          </a:p>
        </p:txBody>
      </p:sp>
      <p:sp>
        <p:nvSpPr>
          <p:cNvPr id="13" name="TextBox 33"/>
          <p:cNvSpPr txBox="1">
            <a:spLocks noChangeArrowheads="1"/>
          </p:cNvSpPr>
          <p:nvPr/>
        </p:nvSpPr>
        <p:spPr bwMode="auto">
          <a:xfrm>
            <a:off x="5354638" y="1557338"/>
            <a:ext cx="6186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ru-RU" sz="1800" dirty="0">
                <a:latin typeface="+mn-lt"/>
              </a:rPr>
              <a:t>Web</a:t>
            </a:r>
            <a:endParaRPr lang="ru-RU" altLang="ru-RU" sz="1800" dirty="0">
              <a:latin typeface="+mn-lt"/>
            </a:endParaRPr>
          </a:p>
        </p:txBody>
      </p:sp>
      <p:sp>
        <p:nvSpPr>
          <p:cNvPr id="14" name="TextBox 34"/>
          <p:cNvSpPr txBox="1">
            <a:spLocks noChangeArrowheads="1"/>
          </p:cNvSpPr>
          <p:nvPr/>
        </p:nvSpPr>
        <p:spPr bwMode="auto">
          <a:xfrm>
            <a:off x="5354638" y="1895475"/>
            <a:ext cx="15970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altLang="ru-RU" sz="1800" dirty="0">
                <a:latin typeface="+mn-lt"/>
              </a:rPr>
              <a:t>Терминальная</a:t>
            </a:r>
          </a:p>
        </p:txBody>
      </p:sp>
      <p:sp>
        <p:nvSpPr>
          <p:cNvPr id="15" name="TextBox 36"/>
          <p:cNvSpPr txBox="1">
            <a:spLocks noChangeArrowheads="1"/>
          </p:cNvSpPr>
          <p:nvPr/>
        </p:nvSpPr>
        <p:spPr bwMode="auto">
          <a:xfrm>
            <a:off x="3268663" y="2997200"/>
            <a:ext cx="603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altLang="ru-RU" sz="1800" dirty="0">
                <a:latin typeface="+mn-lt"/>
              </a:rPr>
              <a:t>ЭЦП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4654868" y="2990850"/>
            <a:ext cx="704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649788" y="3324225"/>
            <a:ext cx="704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649788" y="2990850"/>
            <a:ext cx="0" cy="323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642168" y="1781810"/>
            <a:ext cx="704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47"/>
          <p:cNvSpPr txBox="1">
            <a:spLocks noChangeArrowheads="1"/>
          </p:cNvSpPr>
          <p:nvPr/>
        </p:nvSpPr>
        <p:spPr bwMode="auto">
          <a:xfrm>
            <a:off x="5354638" y="2773363"/>
            <a:ext cx="6186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ru-RU" sz="1800" dirty="0">
                <a:latin typeface="+mn-lt"/>
              </a:rPr>
              <a:t>Web</a:t>
            </a:r>
            <a:endParaRPr lang="ru-RU" altLang="ru-RU" sz="1800" dirty="0">
              <a:latin typeface="+mn-lt"/>
            </a:endParaRPr>
          </a:p>
        </p:txBody>
      </p:sp>
      <p:sp>
        <p:nvSpPr>
          <p:cNvPr id="21" name="TextBox 48"/>
          <p:cNvSpPr txBox="1">
            <a:spLocks noChangeArrowheads="1"/>
          </p:cNvSpPr>
          <p:nvPr/>
        </p:nvSpPr>
        <p:spPr bwMode="auto">
          <a:xfrm>
            <a:off x="5354638" y="3111500"/>
            <a:ext cx="15970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altLang="ru-RU" sz="1800" dirty="0">
                <a:latin typeface="+mn-lt"/>
              </a:rPr>
              <a:t>Терминальная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3938588" y="3181350"/>
            <a:ext cx="704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509838" y="3357563"/>
            <a:ext cx="0" cy="1077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54"/>
          <p:cNvSpPr txBox="1">
            <a:spLocks noChangeArrowheads="1"/>
          </p:cNvSpPr>
          <p:nvPr/>
        </p:nvSpPr>
        <p:spPr bwMode="auto">
          <a:xfrm>
            <a:off x="2909888" y="4249738"/>
            <a:ext cx="13324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ru-RU" sz="1800" dirty="0">
                <a:latin typeface="+mn-lt"/>
              </a:rPr>
              <a:t>VPN</a:t>
            </a:r>
            <a:r>
              <a:rPr lang="ru-RU" altLang="ru-RU" sz="1800" dirty="0">
                <a:latin typeface="+mn-lt"/>
              </a:rPr>
              <a:t> Клиент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519363" y="4435475"/>
            <a:ext cx="241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522788" y="1936750"/>
            <a:ext cx="120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437063" y="4432300"/>
            <a:ext cx="2492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4694238" y="4267200"/>
            <a:ext cx="704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4694238" y="4600575"/>
            <a:ext cx="704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684713" y="3905250"/>
            <a:ext cx="704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66"/>
          <p:cNvSpPr txBox="1">
            <a:spLocks noChangeArrowheads="1"/>
          </p:cNvSpPr>
          <p:nvPr/>
        </p:nvSpPr>
        <p:spPr bwMode="auto">
          <a:xfrm>
            <a:off x="5399088" y="4049713"/>
            <a:ext cx="8278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ru-RU" sz="1800" dirty="0" err="1">
                <a:latin typeface="+mn-lt"/>
              </a:rPr>
              <a:t>ViPNet</a:t>
            </a:r>
            <a:endParaRPr lang="ru-RU" altLang="ru-RU" sz="1800" dirty="0">
              <a:latin typeface="+mn-lt"/>
            </a:endParaRPr>
          </a:p>
        </p:txBody>
      </p:sp>
      <p:sp>
        <p:nvSpPr>
          <p:cNvPr id="32" name="TextBox 67"/>
          <p:cNvSpPr txBox="1">
            <a:spLocks noChangeArrowheads="1"/>
          </p:cNvSpPr>
          <p:nvPr/>
        </p:nvSpPr>
        <p:spPr bwMode="auto">
          <a:xfrm>
            <a:off x="5399088" y="4387850"/>
            <a:ext cx="9236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altLang="ru-RU" sz="1800" dirty="0">
                <a:latin typeface="+mn-lt"/>
              </a:rPr>
              <a:t>Застава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4684714" y="3905250"/>
            <a:ext cx="1586" cy="1366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70"/>
          <p:cNvSpPr txBox="1">
            <a:spLocks noChangeArrowheads="1"/>
          </p:cNvSpPr>
          <p:nvPr/>
        </p:nvSpPr>
        <p:spPr bwMode="auto">
          <a:xfrm>
            <a:off x="5399088" y="3719513"/>
            <a:ext cx="9398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altLang="ru-RU" sz="1800" dirty="0">
                <a:latin typeface="+mn-lt"/>
              </a:rPr>
              <a:t>С-Терра</a:t>
            </a:r>
          </a:p>
        </p:txBody>
      </p:sp>
      <p:sp>
        <p:nvSpPr>
          <p:cNvPr id="35" name="TextBox 71"/>
          <p:cNvSpPr txBox="1">
            <a:spLocks noChangeArrowheads="1"/>
          </p:cNvSpPr>
          <p:nvPr/>
        </p:nvSpPr>
        <p:spPr bwMode="auto">
          <a:xfrm>
            <a:off x="5414963" y="4724400"/>
            <a:ext cx="770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altLang="ru-RU" sz="1800" dirty="0" err="1">
                <a:latin typeface="+mn-lt"/>
              </a:rPr>
              <a:t>Лисси</a:t>
            </a:r>
            <a:endParaRPr lang="ru-RU" altLang="ru-RU" sz="1800" dirty="0">
              <a:latin typeface="+mn-lt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4684713" y="4927600"/>
            <a:ext cx="704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74"/>
          <p:cNvSpPr txBox="1">
            <a:spLocks noChangeArrowheads="1"/>
          </p:cNvSpPr>
          <p:nvPr/>
        </p:nvSpPr>
        <p:spPr bwMode="auto">
          <a:xfrm>
            <a:off x="5414963" y="5086350"/>
            <a:ext cx="12185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altLang="ru-RU" sz="1800" dirty="0">
                <a:latin typeface="+mn-lt"/>
              </a:rPr>
              <a:t>Континент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4703763" y="5283200"/>
            <a:ext cx="704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блако 38"/>
          <p:cNvSpPr/>
          <p:nvPr/>
        </p:nvSpPr>
        <p:spPr>
          <a:xfrm>
            <a:off x="7199313" y="2744788"/>
            <a:ext cx="1868487" cy="187166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</a:rPr>
              <a:t>Сервисы</a:t>
            </a:r>
          </a:p>
        </p:txBody>
      </p:sp>
      <p:pic>
        <p:nvPicPr>
          <p:cNvPr id="40" name="Рисунок 10" descr="P111027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DF7"/>
              </a:clrFrom>
              <a:clrTo>
                <a:srgbClr val="F8FD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1" r="3326" b="3790"/>
          <a:stretch>
            <a:fillRect/>
          </a:stretch>
        </p:blipFill>
        <p:spPr bwMode="auto">
          <a:xfrm>
            <a:off x="605881" y="3142695"/>
            <a:ext cx="1516422" cy="10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88" y="2156302"/>
            <a:ext cx="1183408" cy="105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74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2733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600" b="1" dirty="0" smtClean="0"/>
              <a:t>ПАК «Аккорд-ТК»</a:t>
            </a:r>
            <a:endParaRPr lang="ru-RU" sz="36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419100" y="1219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2100" b="1" dirty="0" smtClean="0"/>
              <a:t>Возможности:</a:t>
            </a:r>
            <a:endParaRPr lang="ru-RU" sz="2100" dirty="0" smtClean="0"/>
          </a:p>
          <a:p>
            <a:r>
              <a:rPr lang="ru-RU" sz="2100" dirty="0" smtClean="0"/>
              <a:t>Защита от несанкционированного доступа;</a:t>
            </a:r>
          </a:p>
          <a:p>
            <a:r>
              <a:rPr lang="ru-RU" sz="2100" dirty="0" smtClean="0"/>
              <a:t>Идентификация/аутентификация пользователей для входа в ОС;</a:t>
            </a:r>
          </a:p>
          <a:p>
            <a:r>
              <a:rPr lang="ru-RU" sz="2100" dirty="0" smtClean="0"/>
              <a:t>Статический и динамический контроль целостности данных, их защита от несанкционированных модификаций;</a:t>
            </a:r>
          </a:p>
          <a:p>
            <a:r>
              <a:rPr lang="ru-RU" sz="2100" dirty="0" smtClean="0"/>
              <a:t>Создание индивидуальной для каждого пользователя изолированной программной среды;</a:t>
            </a:r>
          </a:p>
          <a:p>
            <a:r>
              <a:rPr lang="ru-RU" sz="2100" dirty="0" smtClean="0"/>
              <a:t>Разграничение доступа пользователей к массивам данных и программам с помощью дискреционного контроля доступа;</a:t>
            </a:r>
          </a:p>
          <a:p>
            <a:r>
              <a:rPr lang="ru-RU" sz="2100" dirty="0" smtClean="0"/>
              <a:t>Разграничение доступа пользователей и процессов к массивам данных с помощью мандатного контроля доступа;</a:t>
            </a:r>
          </a:p>
          <a:p>
            <a:r>
              <a:rPr lang="ru-RU" sz="2100" dirty="0" smtClean="0"/>
              <a:t>Автоматическое ведение протокола регистрируемых событий;</a:t>
            </a:r>
          </a:p>
          <a:p>
            <a:r>
              <a:rPr lang="ru-RU" sz="2100" dirty="0" smtClean="0"/>
              <a:t>Контроль печати на локальных и сетевых принтерах.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581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secre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4927600"/>
            <a:ext cx="378777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68525" y="404813"/>
            <a:ext cx="7910513" cy="32861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/>
              <a:t>Хранение данных. </a:t>
            </a:r>
            <a:br>
              <a:rPr lang="ru-RU" altLang="ru-RU" sz="2800" b="1" dirty="0" smtClean="0"/>
            </a:br>
            <a:r>
              <a:rPr lang="ru-RU" altLang="ru-RU" sz="2800" b="1" dirty="0" smtClean="0"/>
              <a:t>Служебный </a:t>
            </a:r>
            <a:r>
              <a:rPr lang="ru-RU" altLang="ru-RU" sz="2800" b="1" dirty="0"/>
              <a:t>носитель «Секрет»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71475" y="1260475"/>
            <a:ext cx="837247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1619250" algn="l"/>
              </a:tabLst>
              <a:defRPr sz="2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tabLst>
                <a:tab pos="1619250" algn="l"/>
              </a:tabLst>
              <a:defRPr sz="2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342900" indent="-342900" eaLnBrk="0" hangingPunct="0">
              <a:tabLst>
                <a:tab pos="1619250" algn="l"/>
              </a:tabLst>
              <a:defRPr sz="2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tabLst>
                <a:tab pos="1619250" algn="l"/>
              </a:tabLst>
              <a:defRPr sz="2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tabLst>
                <a:tab pos="1619250" algn="l"/>
              </a:tabLst>
              <a:defRPr sz="2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0" algn="l"/>
              </a:tabLst>
              <a:defRPr sz="2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0" algn="l"/>
              </a:tabLst>
              <a:defRPr sz="2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0" algn="l"/>
              </a:tabLst>
              <a:defRPr sz="2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0" algn="l"/>
              </a:tabLst>
              <a:defRPr sz="26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115000"/>
              </a:lnSpc>
              <a:spcAft>
                <a:spcPct val="20000"/>
              </a:spcAft>
              <a:buClr>
                <a:schemeClr val="hlink"/>
              </a:buClr>
              <a:defRPr/>
            </a:pPr>
            <a:r>
              <a:rPr lang="ru-RU" altLang="ru-RU" sz="1600" b="1" dirty="0" smtClean="0">
                <a:latin typeface="+mn-lt"/>
                <a:ea typeface="ＭＳ Ｐゴシック" pitchFamily="34" charset="-128"/>
              </a:rPr>
              <a:t>Специальный </a:t>
            </a:r>
            <a:r>
              <a:rPr lang="en-US" altLang="ru-RU" sz="1600" b="1" dirty="0" smtClean="0">
                <a:latin typeface="+mn-lt"/>
                <a:ea typeface="ＭＳ Ｐゴシック" pitchFamily="34" charset="-128"/>
              </a:rPr>
              <a:t>USB-</a:t>
            </a:r>
            <a:r>
              <a:rPr lang="ru-RU" altLang="ru-RU" sz="1600" b="1" dirty="0" smtClean="0">
                <a:latin typeface="+mn-lt"/>
                <a:ea typeface="ＭＳ Ｐゴシック" pitchFamily="34" charset="-128"/>
              </a:rPr>
              <a:t>носитель (</a:t>
            </a:r>
            <a:r>
              <a:rPr lang="en-US" altLang="ru-RU" sz="1600" b="1" dirty="0" smtClean="0">
                <a:latin typeface="+mn-lt"/>
                <a:ea typeface="ＭＳ Ｐゴシック" pitchFamily="34" charset="-128"/>
              </a:rPr>
              <a:t>mass storage</a:t>
            </a:r>
            <a:r>
              <a:rPr lang="ru-RU" altLang="ru-RU" sz="1600" b="1" dirty="0" smtClean="0">
                <a:latin typeface="+mn-lt"/>
                <a:ea typeface="ＭＳ Ｐゴシック" pitchFamily="34" charset="-128"/>
              </a:rPr>
              <a:t>), </a:t>
            </a:r>
            <a:r>
              <a:rPr lang="ru-RU" altLang="ru-RU" sz="1600" b="1" dirty="0">
                <a:latin typeface="+mn-lt"/>
                <a:ea typeface="ＭＳ Ｐゴシック" pitchFamily="34" charset="-128"/>
              </a:rPr>
              <a:t>который </a:t>
            </a:r>
            <a:r>
              <a:rPr lang="ru-RU" altLang="ru-RU" sz="1600" b="1" dirty="0" smtClean="0">
                <a:latin typeface="+mn-lt"/>
                <a:ea typeface="ＭＳ Ｐゴシック" pitchFamily="34" charset="-128"/>
              </a:rPr>
              <a:t>можно</a:t>
            </a:r>
          </a:p>
          <a:p>
            <a:pPr algn="just" eaLnBrk="1" hangingPunct="1">
              <a:lnSpc>
                <a:spcPct val="115000"/>
              </a:lnSpc>
              <a:spcAft>
                <a:spcPct val="20000"/>
              </a:spcAft>
              <a:buClr>
                <a:schemeClr val="hlink"/>
              </a:buClr>
              <a:defRPr/>
            </a:pPr>
            <a:r>
              <a:rPr lang="ru-RU" altLang="ru-RU" sz="1600" b="1" dirty="0" smtClean="0">
                <a:latin typeface="+mn-lt"/>
                <a:ea typeface="ＭＳ Ｐゴシック" pitchFamily="34" charset="-128"/>
              </a:rPr>
              <a:t>использовать </a:t>
            </a:r>
            <a:r>
              <a:rPr lang="ru-RU" altLang="ru-RU" sz="1600" b="1" dirty="0">
                <a:latin typeface="+mn-lt"/>
                <a:ea typeface="ＭＳ Ｐゴシック" pitchFamily="34" charset="-128"/>
              </a:rPr>
              <a:t>только на  </a:t>
            </a:r>
            <a:r>
              <a:rPr lang="ru-RU" altLang="ru-RU" sz="1600" b="1" dirty="0" smtClean="0">
                <a:latin typeface="+mn-lt"/>
                <a:ea typeface="ＭＳ Ｐゴシック" pitchFamily="34" charset="-128"/>
              </a:rPr>
              <a:t>разрешенных администратором СВТ:</a:t>
            </a:r>
          </a:p>
          <a:p>
            <a:pPr lvl="2" algn="just">
              <a:lnSpc>
                <a:spcPct val="115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600" dirty="0" smtClean="0">
                <a:latin typeface="+mn-lt"/>
                <a:ea typeface="ＭＳ Ｐゴシック" pitchFamily="34" charset="-128"/>
              </a:rPr>
              <a:t>Личный Секрет;</a:t>
            </a:r>
          </a:p>
          <a:p>
            <a:pPr lvl="2" algn="just">
              <a:lnSpc>
                <a:spcPct val="115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600" dirty="0" smtClean="0">
                <a:latin typeface="+mn-lt"/>
                <a:ea typeface="ＭＳ Ｐゴシック" pitchFamily="34" charset="-128"/>
              </a:rPr>
              <a:t>Секрет Фирмы;</a:t>
            </a:r>
            <a:endParaRPr lang="en-US" altLang="ru-RU" sz="1600" dirty="0" smtClean="0">
              <a:latin typeface="+mn-lt"/>
              <a:ea typeface="ＭＳ Ｐゴシック" pitchFamily="34" charset="-128"/>
            </a:endParaRPr>
          </a:p>
          <a:p>
            <a:pPr lvl="2" algn="just">
              <a:lnSpc>
                <a:spcPct val="115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600" dirty="0" smtClean="0">
                <a:latin typeface="+mn-lt"/>
                <a:ea typeface="ＭＳ Ｐゴシック" pitchFamily="34" charset="-128"/>
              </a:rPr>
              <a:t>Секрет Особого Назначения</a:t>
            </a:r>
          </a:p>
          <a:p>
            <a:pPr marL="0" lvl="2" indent="0" algn="just">
              <a:lnSpc>
                <a:spcPct val="115000"/>
              </a:lnSpc>
              <a:buClr>
                <a:srgbClr val="FF0000"/>
              </a:buClr>
              <a:defRPr/>
            </a:pPr>
            <a:r>
              <a:rPr lang="ru-RU" altLang="ru-RU" sz="1600" b="1" dirty="0" smtClean="0">
                <a:latin typeface="+mn-lt"/>
                <a:ea typeface="ＭＳ Ｐゴシック" pitchFamily="34" charset="-128"/>
              </a:rPr>
              <a:t>Состав:</a:t>
            </a:r>
          </a:p>
          <a:p>
            <a:pPr lvl="2" algn="just">
              <a:lnSpc>
                <a:spcPct val="115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2000" dirty="0" smtClean="0">
                <a:latin typeface="+mn-lt"/>
                <a:ea typeface="ＭＳ Ｐゴシック" pitchFamily="34" charset="-128"/>
              </a:rPr>
              <a:t>«</a:t>
            </a:r>
            <a:r>
              <a:rPr lang="ru-RU" altLang="ru-RU" sz="1600" dirty="0" smtClean="0">
                <a:latin typeface="+mn-lt"/>
                <a:ea typeface="ＭＳ Ｐゴシック" pitchFamily="34" charset="-128"/>
              </a:rPr>
              <a:t>Секрет» – это USB-носитель, который можно использовать только на том СВТ, на который установлен «Секретный агент»</a:t>
            </a:r>
          </a:p>
          <a:p>
            <a:pPr lvl="2" algn="just">
              <a:lnSpc>
                <a:spcPct val="115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600" dirty="0" smtClean="0">
                <a:latin typeface="+mn-lt"/>
                <a:ea typeface="ＭＳ Ｐゴシック" pitchFamily="34" charset="-128"/>
              </a:rPr>
              <a:t>«Секретный агент» - специальное ПО, предназначенное для безопасной работы с «Секретами»</a:t>
            </a:r>
          </a:p>
          <a:p>
            <a:pPr lvl="2" algn="just">
              <a:lnSpc>
                <a:spcPct val="115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endParaRPr lang="ru-RU" altLang="ru-RU" sz="1600" dirty="0" smtClean="0">
              <a:latin typeface="+mn-lt"/>
              <a:ea typeface="ＭＳ Ｐゴシック" pitchFamily="34" charset="-128"/>
            </a:endParaRPr>
          </a:p>
          <a:p>
            <a:pPr algn="just">
              <a:defRPr/>
            </a:pPr>
            <a:r>
              <a:rPr lang="ru-RU" altLang="ru-RU" sz="1600" dirty="0" smtClean="0">
                <a:latin typeface="+mn-lt"/>
                <a:ea typeface="ＭＳ Ｐゴシック" pitchFamily="34" charset="-128"/>
              </a:rPr>
              <a:t>	«Секретный агент» узнает только зарегистрированные «Секреты», а зарегистрировать свой «Секрет» можете только владелец «Секрета».</a:t>
            </a:r>
          </a:p>
          <a:p>
            <a:pPr lvl="2">
              <a:lnSpc>
                <a:spcPct val="115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endParaRPr lang="ru-RU" altLang="ru-RU" sz="1600" dirty="0" smtClean="0"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138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253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3432175" y="369888"/>
            <a:ext cx="21494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16192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6192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6192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619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619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619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619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619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619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000">
                <a:latin typeface="Verdana" pitchFamily="34" charset="0"/>
              </a:rPr>
              <a:t>Москва, 2015</a:t>
            </a:r>
          </a:p>
        </p:txBody>
      </p:sp>
      <p:pic>
        <p:nvPicPr>
          <p:cNvPr id="22534" name="Picture 15" descr="zastavk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9F2"/>
              </a:clrFrom>
              <a:clrTo>
                <a:srgbClr val="FCF9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814388"/>
            <a:ext cx="3121025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19"/>
          <p:cNvSpPr txBox="1">
            <a:spLocks noChangeArrowheads="1"/>
          </p:cNvSpPr>
          <p:nvPr/>
        </p:nvSpPr>
        <p:spPr bwMode="auto">
          <a:xfrm>
            <a:off x="6443663" y="247650"/>
            <a:ext cx="36004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16192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6192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6192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619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619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619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619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619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619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ru-RU" sz="1800">
                <a:latin typeface="Verdana" pitchFamily="34" charset="0"/>
              </a:rPr>
              <a:t>OKBSAPR.RU</a:t>
            </a:r>
            <a:endParaRPr lang="ru-RU" altLang="ru-RU" sz="180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ru-RU" sz="1800">
                <a:latin typeface="Verdana" pitchFamily="34" charset="0"/>
              </a:rPr>
              <a:t>okbsapr@okbsapr.ru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ru-RU" altLang="ru-RU" sz="1800">
              <a:latin typeface="Verdana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98638" y="2519363"/>
            <a:ext cx="541655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  <a:cs typeface="ＭＳ Ｐゴシック" charset="-128"/>
              </a:rPr>
              <a:t>Спасибо за внимание!</a:t>
            </a:r>
            <a:endParaRPr lang="ru-RU" sz="2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anosov\Downloads\large_13834020672657094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144" y="5028856"/>
            <a:ext cx="1560852" cy="117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nosov\Desktop\661459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354" y="4673276"/>
            <a:ext cx="15716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800" dirty="0"/>
              <a:t>Современные, в том числе планшетные компьютеры создаются на основе «гарвардской» архитектуры, что создает возможность намного более простого и дешевого решения поставленной задачи. В этом случае достаточно микросхему банка памяти, в которой размещается ОС, перевести в режим «только чтение», </a:t>
            </a:r>
            <a:r>
              <a:rPr lang="ru-RU" sz="2800" dirty="0" err="1"/>
              <a:t>read</a:t>
            </a:r>
            <a:r>
              <a:rPr lang="ru-RU" sz="2800" dirty="0"/>
              <a:t> </a:t>
            </a:r>
            <a:r>
              <a:rPr lang="ru-RU" sz="2800" dirty="0" err="1" smtClean="0"/>
              <a:t>only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41493" y="5105061"/>
            <a:ext cx="1711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/>
              <a:t>Read</a:t>
            </a:r>
            <a:r>
              <a:rPr lang="ru-RU" sz="2400" dirty="0" smtClean="0"/>
              <a:t> </a:t>
            </a:r>
            <a:r>
              <a:rPr lang="ru-RU" sz="2400" dirty="0" err="1" smtClean="0"/>
              <a:t>only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3782870" y="5583248"/>
            <a:ext cx="1731761" cy="0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29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Цилиндр 8"/>
          <p:cNvSpPr/>
          <p:nvPr/>
        </p:nvSpPr>
        <p:spPr>
          <a:xfrm>
            <a:off x="1454291" y="2856016"/>
            <a:ext cx="1692669" cy="2418606"/>
          </a:xfrm>
          <a:prstGeom prst="can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99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Банк памяти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0" name="Цилиндр 9"/>
          <p:cNvSpPr/>
          <p:nvPr/>
        </p:nvSpPr>
        <p:spPr>
          <a:xfrm>
            <a:off x="5484297" y="2856016"/>
            <a:ext cx="1569645" cy="2418605"/>
          </a:xfrm>
          <a:prstGeom prst="can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99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Защищенный </a:t>
            </a:r>
            <a:r>
              <a:rPr lang="ru-RU" sz="1800" dirty="0">
                <a:solidFill>
                  <a:schemeClr val="tx1"/>
                </a:solidFill>
              </a:rPr>
              <a:t>б</a:t>
            </a:r>
            <a:r>
              <a:rPr lang="ru-RU" sz="1800" dirty="0" smtClean="0">
                <a:solidFill>
                  <a:schemeClr val="tx1"/>
                </a:solidFill>
              </a:rPr>
              <a:t>анк памяти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(Read only)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1" name="Цилиндр 10"/>
          <p:cNvSpPr/>
          <p:nvPr/>
        </p:nvSpPr>
        <p:spPr>
          <a:xfrm>
            <a:off x="3570390" y="3532908"/>
            <a:ext cx="1569645" cy="1741713"/>
          </a:xfrm>
          <a:prstGeom prst="can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99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Защищенный </a:t>
            </a:r>
            <a:r>
              <a:rPr lang="ru-RU" sz="1800" dirty="0">
                <a:solidFill>
                  <a:schemeClr val="tx1"/>
                </a:solidFill>
              </a:rPr>
              <a:t>б</a:t>
            </a:r>
            <a:r>
              <a:rPr lang="ru-RU" sz="1800" dirty="0" smtClean="0">
                <a:solidFill>
                  <a:schemeClr val="tx1"/>
                </a:solidFill>
              </a:rPr>
              <a:t>анк памяти для обновлений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54291" y="5316185"/>
            <a:ext cx="5599651" cy="57001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ОЗУ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300625" y="2246416"/>
            <a:ext cx="39684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375997" y="2125691"/>
            <a:ext cx="0" cy="89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269119" y="2246416"/>
            <a:ext cx="0" cy="773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196935" y="2125691"/>
            <a:ext cx="4177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300625" y="2246415"/>
            <a:ext cx="0" cy="773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196935" y="2125691"/>
            <a:ext cx="0" cy="89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917343" y="1805047"/>
            <a:ext cx="45719" cy="201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с двумя скругленными противолежащими углами 40"/>
          <p:cNvSpPr/>
          <p:nvPr/>
        </p:nvSpPr>
        <p:spPr>
          <a:xfrm>
            <a:off x="3879931" y="2030687"/>
            <a:ext cx="561440" cy="8312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879931" y="2186053"/>
            <a:ext cx="561440" cy="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206500" y="0"/>
            <a:ext cx="8229600" cy="1143000"/>
          </a:xfrm>
        </p:spPr>
        <p:txBody>
          <a:bodyPr/>
          <a:lstStyle/>
          <a:p>
            <a:r>
              <a:rPr lang="ru-RU" sz="2800" dirty="0" smtClean="0"/>
              <a:t>      Принцип работы «Гарвардской архитектуры»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9734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2222E-6 4.86586E-6 L 0.04462 -0.000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7" presetClass="emph" presetSubtype="0" fill="remove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32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4462 -0.00023 L 0.00209 -0.00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27" presetClass="emph" presetSubtype="0" fill="remove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32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3" grpId="1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100" y="1181100"/>
            <a:ext cx="84074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Такое </a:t>
            </a:r>
            <a:r>
              <a:rPr lang="ru-RU" sz="2800" dirty="0"/>
              <a:t>решение </a:t>
            </a:r>
            <a:r>
              <a:rPr lang="ru-RU" sz="2800" dirty="0" smtClean="0"/>
              <a:t>получено - это МК. </a:t>
            </a:r>
          </a:p>
          <a:p>
            <a:pPr algn="just"/>
            <a:endParaRPr lang="ru-RU" sz="2800" dirty="0" smtClean="0"/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800" dirty="0" smtClean="0"/>
              <a:t>5 патентов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800" dirty="0" smtClean="0"/>
              <a:t>16 пунктов </a:t>
            </a:r>
            <a:r>
              <a:rPr lang="ru-RU" sz="2800" dirty="0"/>
              <a:t>патентных формул. </a:t>
            </a:r>
            <a:endParaRPr lang="ru-RU" sz="2800" dirty="0" smtClean="0"/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Линейка </a:t>
            </a:r>
            <a:r>
              <a:rPr lang="ru-RU" sz="2800" dirty="0"/>
              <a:t>включает в себя варианты как с одной (только защищенной) ОС (подтип MKT), так и с двумя ОС (защищенной и незащищенной) и переключателем (подтип </a:t>
            </a:r>
            <a:r>
              <a:rPr lang="ru-RU" sz="2800" dirty="0" err="1"/>
              <a:t>MKTrusT</a:t>
            </a:r>
            <a:r>
              <a:rPr lang="ru-RU" sz="2800" dirty="0"/>
              <a:t>).</a:t>
            </a: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878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0"/>
            <a:ext cx="8229600" cy="1143000"/>
          </a:xfrm>
        </p:spPr>
        <p:txBody>
          <a:bodyPr/>
          <a:lstStyle/>
          <a:p>
            <a:r>
              <a:rPr lang="ru-RU" dirty="0" smtClean="0"/>
              <a:t>Варианты ОС</a:t>
            </a:r>
            <a:endParaRPr lang="ru-RU" dirty="0"/>
          </a:p>
        </p:txBody>
      </p:sp>
      <p:pic>
        <p:nvPicPr>
          <p:cNvPr id="2051" name="Picture 3" descr="C:\Users\anosov\Downloads\Android Logo-39528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588"/>
            <a:ext cx="5540629" cy="346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nosov\Downloads\Ubunt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029" y="2632991"/>
            <a:ext cx="2930208" cy="219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36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200" y="1168400"/>
            <a:ext cx="84455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/>
              <a:t>Цена традиционного х86-компьютера, который обеспечит выполнение </a:t>
            </a:r>
            <a:r>
              <a:rPr lang="ru-RU" sz="2400" dirty="0" smtClean="0"/>
              <a:t>полноценного функционала, </a:t>
            </a:r>
            <a:r>
              <a:rPr lang="ru-RU" sz="2400" dirty="0"/>
              <a:t>– не менее </a:t>
            </a:r>
            <a:r>
              <a:rPr lang="ru-RU" sz="2400" dirty="0">
                <a:solidFill>
                  <a:srgbClr val="FF0000"/>
                </a:solidFill>
              </a:rPr>
              <a:t>1000$. </a:t>
            </a:r>
            <a:r>
              <a:rPr lang="ru-RU" sz="2400" dirty="0"/>
              <a:t>Дополним теперь его необходимыми средствами </a:t>
            </a:r>
            <a:r>
              <a:rPr lang="ru-RU" sz="2400" dirty="0" smtClean="0"/>
              <a:t>защиты</a:t>
            </a:r>
            <a:r>
              <a:rPr lang="en-US" sz="2400" dirty="0" smtClean="0"/>
              <a:t> </a:t>
            </a:r>
            <a:r>
              <a:rPr lang="ru-RU" sz="2400" dirty="0" smtClean="0"/>
              <a:t>(СЗ):</a:t>
            </a:r>
            <a:endParaRPr lang="ru-RU" sz="2400" dirty="0"/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dirty="0" smtClean="0"/>
              <a:t>аппаратным модулем </a:t>
            </a:r>
            <a:r>
              <a:rPr lang="ru-RU" sz="2400" dirty="0"/>
              <a:t>доверенной загрузки (например, «Аккорд-АМДЗ»);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dirty="0" smtClean="0"/>
              <a:t>средством </a:t>
            </a:r>
            <a:r>
              <a:rPr lang="ru-RU" sz="2400" dirty="0"/>
              <a:t>разграничения доступа (например, «</a:t>
            </a:r>
            <a:r>
              <a:rPr lang="ru-RU" sz="2400" dirty="0" smtClean="0"/>
              <a:t>Аккорд-ТК»)</a:t>
            </a:r>
            <a:endParaRPr lang="ru-RU" sz="2400" dirty="0"/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dirty="0" smtClean="0"/>
              <a:t>средством </a:t>
            </a:r>
            <a:r>
              <a:rPr lang="ru-RU" sz="2400" dirty="0"/>
              <a:t>электронной подписи;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dirty="0" smtClean="0"/>
              <a:t>средством </a:t>
            </a:r>
            <a:r>
              <a:rPr lang="ru-RU" sz="2400" dirty="0"/>
              <a:t>защиты от разрушающих программных воздействий и вредоносного ПО (антивирусы);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dirty="0" smtClean="0"/>
              <a:t>средством канальной </a:t>
            </a:r>
            <a:r>
              <a:rPr lang="ru-RU" sz="2400" dirty="0"/>
              <a:t>криптографической защиты</a:t>
            </a:r>
            <a:r>
              <a:rPr lang="ru-RU" sz="2400" dirty="0" smtClean="0"/>
              <a:t>.</a:t>
            </a:r>
          </a:p>
          <a:p>
            <a:pPr marL="0" indent="0" algn="just">
              <a:buClr>
                <a:srgbClr val="C00000"/>
              </a:buClr>
              <a:buNone/>
            </a:pPr>
            <a:r>
              <a:rPr lang="ru-RU" sz="2400" dirty="0"/>
              <a:t>	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      </a:t>
            </a:r>
            <a:r>
              <a:rPr lang="ru-RU" sz="2400" dirty="0" smtClean="0">
                <a:solidFill>
                  <a:srgbClr val="FF0000"/>
                </a:solidFill>
              </a:rPr>
              <a:t>1000$(ПК) + 500</a:t>
            </a:r>
            <a:r>
              <a:rPr lang="en-US" sz="2400" dirty="0" smtClean="0">
                <a:solidFill>
                  <a:srgbClr val="FF0000"/>
                </a:solidFill>
              </a:rPr>
              <a:t>$</a:t>
            </a:r>
            <a:r>
              <a:rPr lang="ru-RU" sz="2400" dirty="0" smtClean="0">
                <a:solidFill>
                  <a:srgbClr val="FF0000"/>
                </a:solidFill>
              </a:rPr>
              <a:t>(СЗ)</a:t>
            </a:r>
            <a:r>
              <a:rPr lang="en-US" sz="2400" dirty="0" smtClean="0">
                <a:solidFill>
                  <a:srgbClr val="FF0000"/>
                </a:solidFill>
              </a:rPr>
              <a:t> +           =&gt; 2000$</a:t>
            </a:r>
            <a:endParaRPr lang="ru-RU" sz="2400" dirty="0"/>
          </a:p>
          <a:p>
            <a:pPr algn="just"/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164" y="5702300"/>
            <a:ext cx="691536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96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98" y="0"/>
            <a:ext cx="8229600" cy="1143000"/>
          </a:xfrm>
        </p:spPr>
        <p:txBody>
          <a:bodyPr/>
          <a:lstStyle/>
          <a:p>
            <a:r>
              <a:rPr lang="ru-RU" dirty="0" smtClean="0"/>
              <a:t>Почему  МК?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000" y="1326375"/>
            <a:ext cx="8229600" cy="4525963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/>
              <a:t>Стоимость </a:t>
            </a:r>
            <a:r>
              <a:rPr lang="ru-RU" dirty="0" smtClean="0"/>
              <a:t>≈ 15 000 руб. (розничная цена)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Мобильность (сравните:     и             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Защищенность    (			     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err="1" smtClean="0"/>
              <a:t>Энергоэффективность</a:t>
            </a:r>
            <a:r>
              <a:rPr lang="ru-RU" dirty="0"/>
              <a:t> </a:t>
            </a:r>
            <a:r>
              <a:rPr lang="ru-RU" dirty="0" smtClean="0"/>
              <a:t>  (                      )</a:t>
            </a:r>
          </a:p>
          <a:p>
            <a:endParaRPr lang="ru-RU" dirty="0"/>
          </a:p>
        </p:txBody>
      </p:sp>
      <p:pic>
        <p:nvPicPr>
          <p:cNvPr id="6" name="Рисунок 3" descr="P111028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8" b="1958"/>
          <a:stretch>
            <a:fillRect/>
          </a:stretch>
        </p:blipFill>
        <p:spPr bwMode="auto">
          <a:xfrm>
            <a:off x="4914900" y="2462249"/>
            <a:ext cx="508001" cy="66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anosov\Downloads\55r8pciexpre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147" y="3788901"/>
            <a:ext cx="755303" cy="46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IMGP344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t="3291" r="1373" b="3291"/>
          <a:stretch>
            <a:fillRect/>
          </a:stretch>
        </p:blipFill>
        <p:spPr bwMode="auto">
          <a:xfrm>
            <a:off x="4894277" y="3772316"/>
            <a:ext cx="592124" cy="40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nosov\Desktop\8270619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400" y="3659474"/>
            <a:ext cx="629499" cy="62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anosov\Downloads\outline_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216" y="5009375"/>
            <a:ext cx="422480" cy="42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anosov\Downloads\720f96c08ef3442ee4e5b7f5e64bcaf1_1366450893_800_8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82400" y="2040953"/>
            <a:ext cx="1511974" cy="151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nosov\Downloads\720f96c08ef3442ee4e5b7f5e64bcaf1_1366450893_800_8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0996" y="4303076"/>
            <a:ext cx="1511974" cy="151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3" descr="P111028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8" b="1958"/>
          <a:stretch>
            <a:fillRect/>
          </a:stretch>
        </p:blipFill>
        <p:spPr bwMode="auto">
          <a:xfrm>
            <a:off x="4894277" y="4762472"/>
            <a:ext cx="508001" cy="66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5256" y="5579584"/>
            <a:ext cx="294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100шт.  ≈  1шт.</a:t>
            </a:r>
          </a:p>
          <a:p>
            <a:r>
              <a:rPr lang="en-US" sz="1800" dirty="0"/>
              <a:t>3</a:t>
            </a:r>
            <a:r>
              <a:rPr lang="ru-RU" sz="1800" dirty="0"/>
              <a:t>Вт(</a:t>
            </a:r>
            <a:r>
              <a:rPr lang="en-US" sz="1800" dirty="0"/>
              <a:t>W</a:t>
            </a:r>
            <a:r>
              <a:rPr lang="ru-RU" sz="1800" dirty="0" smtClean="0"/>
              <a:t>)      300 </a:t>
            </a:r>
            <a:r>
              <a:rPr lang="ru-RU" sz="1800" dirty="0"/>
              <a:t>Вт(</a:t>
            </a:r>
            <a:r>
              <a:rPr lang="en-US" sz="1800" dirty="0"/>
              <a:t>W</a:t>
            </a:r>
            <a:r>
              <a:rPr lang="ru-RU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7117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Диаграмма 1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800225"/>
            <a:ext cx="6418263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83248" y="371474"/>
            <a:ext cx="69607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+mj-lt"/>
                <a:ea typeface="+mj-ea"/>
                <a:cs typeface="+mj-cs"/>
              </a:rPr>
              <a:t>МЕСТО МК В ИНФРАСТРУКТУРЕ ИНФОРМАТИЗАЦИИ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00111" y="1149352"/>
            <a:ext cx="6264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0" i="0" dirty="0"/>
              <a:t>Габариты</a:t>
            </a:r>
          </a:p>
        </p:txBody>
      </p:sp>
    </p:spTree>
    <p:extLst>
      <p:ext uri="{BB962C8B-B14F-4D97-AF65-F5344CB8AC3E}">
        <p14:creationId xmlns:p14="http://schemas.microsoft.com/office/powerpoint/2010/main" val="21783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Специальное оформление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ü"/>
          <a:tabLst>
            <a:tab pos="1619250" algn="l"/>
          </a:tabLst>
          <a:defRPr kumimoji="0" lang="ru-RU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ü"/>
          <a:tabLst>
            <a:tab pos="1619250" algn="l"/>
          </a:tabLst>
          <a:defRPr kumimoji="0" lang="ru-RU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7696</TotalTime>
  <Words>906</Words>
  <Application>Microsoft Office PowerPoint</Application>
  <PresentationFormat>Экран (4:3)</PresentationFormat>
  <Paragraphs>122</Paragraphs>
  <Slides>27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Специальное оформление</vt:lpstr>
      <vt:lpstr>Тема1</vt:lpstr>
      <vt:lpstr>Презентация PowerPoint</vt:lpstr>
      <vt:lpstr>Презентация PowerPoint</vt:lpstr>
      <vt:lpstr>Презентация PowerPoint</vt:lpstr>
      <vt:lpstr>      Принцип работы «Гарвардской архитектуры»</vt:lpstr>
      <vt:lpstr>Презентация PowerPoint</vt:lpstr>
      <vt:lpstr>Варианты ОС</vt:lpstr>
      <vt:lpstr>Презентация PowerPoint</vt:lpstr>
      <vt:lpstr>Почему  МК?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Защищенный режим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Хранение данных.  Служебный носитель «Секрет»</vt:lpstr>
      <vt:lpstr>Презентация PowerPoint</vt:lpstr>
    </vt:vector>
  </TitlesOfParts>
  <Company>Flying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ПЕРСОНАЛЬНОЕ СКЗИ шипка-1.5</dc:title>
  <dc:creator>Masha</dc:creator>
  <cp:lastModifiedBy>Аносов Антон Евгеньевич</cp:lastModifiedBy>
  <cp:revision>428</cp:revision>
  <dcterms:created xsi:type="dcterms:W3CDTF">2012-06-26T16:46:51Z</dcterms:created>
  <dcterms:modified xsi:type="dcterms:W3CDTF">2015-10-27T09:33:26Z</dcterms:modified>
</cp:coreProperties>
</file>