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  <p:sldMasterId id="2147483662" r:id="rId3"/>
  </p:sldMasterIdLst>
  <p:notesMasterIdLst>
    <p:notesMasterId r:id="rId27"/>
  </p:notesMasterIdLst>
  <p:sldIdLst>
    <p:sldId id="296" r:id="rId4"/>
    <p:sldId id="317" r:id="rId5"/>
    <p:sldId id="318" r:id="rId6"/>
    <p:sldId id="348" r:id="rId7"/>
    <p:sldId id="292" r:id="rId8"/>
    <p:sldId id="261" r:id="rId9"/>
    <p:sldId id="319" r:id="rId10"/>
    <p:sldId id="320" r:id="rId11"/>
    <p:sldId id="293" r:id="rId12"/>
    <p:sldId id="350" r:id="rId13"/>
    <p:sldId id="289" r:id="rId14"/>
    <p:sldId id="265" r:id="rId15"/>
    <p:sldId id="339" r:id="rId16"/>
    <p:sldId id="269" r:id="rId17"/>
    <p:sldId id="328" r:id="rId18"/>
    <p:sldId id="329" r:id="rId19"/>
    <p:sldId id="316" r:id="rId20"/>
    <p:sldId id="345" r:id="rId21"/>
    <p:sldId id="314" r:id="rId22"/>
    <p:sldId id="315" r:id="rId23"/>
    <p:sldId id="282" r:id="rId24"/>
    <p:sldId id="271" r:id="rId25"/>
    <p:sldId id="299" r:id="rId26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0C0C"/>
    <a:srgbClr val="077457"/>
    <a:srgbClr val="FF0066"/>
    <a:srgbClr val="FA4848"/>
    <a:srgbClr val="0C4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 snapToGrid="0">
      <p:cViewPr>
        <p:scale>
          <a:sx n="93" d="100"/>
          <a:sy n="93" d="100"/>
        </p:scale>
        <p:origin x="-1781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/>
            </a:lvl1pPr>
          </a:lstStyle>
          <a:p>
            <a:pPr>
              <a:defRPr/>
            </a:pPr>
            <a:fld id="{3DB6FCC1-DDC1-43E4-9DA8-9B7475E6B841}" type="datetimeFigureOut">
              <a:rPr lang="ru-RU" altLang="ru-RU"/>
              <a:pPr>
                <a:defRPr/>
              </a:pPr>
              <a:t>28.01.2016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smtClean="0"/>
            </a:lvl1pPr>
          </a:lstStyle>
          <a:p>
            <a:pPr>
              <a:defRPr/>
            </a:pPr>
            <a:fld id="{BFC917F6-2F66-4782-BE0E-8DC270F931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9262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1160463" eaLnBrk="1" hangingPunct="1">
              <a:spcBef>
                <a:spcPct val="0"/>
              </a:spcBef>
            </a:pPr>
            <a:endParaRPr kumimoji="0" lang="ru-RU" altLang="ru-RU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AD8FC9-53B5-4A9A-9E2A-0BEAB157F34C}" type="slidenum">
              <a:rPr kumimoji="0" lang="ru-RU" altLang="ru-RU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kumimoji="0"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527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DD216-B18C-4F7A-91C3-E6C7F0FB227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586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1AFEA2-B50D-4AE6-A1C3-B106EBFDCFE4}" type="slidenum">
              <a:rPr kumimoji="0" lang="ru-RU" altLang="ru-RU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kumimoji="0"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175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F065EA-3358-4188-BF80-873631A1869C}" type="slidenum">
              <a:rPr kumimoji="0" lang="ru-RU" altLang="ru-RU"/>
              <a:pPr>
                <a:spcBef>
                  <a:spcPct val="0"/>
                </a:spcBef>
              </a:pPr>
              <a:t>12</a:t>
            </a:fld>
            <a:endParaRPr kumimoji="0" lang="ru-RU" altLang="ru-RU"/>
          </a:p>
        </p:txBody>
      </p:sp>
    </p:spTree>
    <p:extLst>
      <p:ext uri="{BB962C8B-B14F-4D97-AF65-F5344CB8AC3E}">
        <p14:creationId xmlns:p14="http://schemas.microsoft.com/office/powerpoint/2010/main" val="329473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8"/>
          <p:cNvSpPr txBox="1">
            <a:spLocks noGrp="1" noChangeArrowheads="1"/>
          </p:cNvSpPr>
          <p:nvPr/>
        </p:nvSpPr>
        <p:spPr bwMode="auto">
          <a:xfrm>
            <a:off x="3884613" y="8685213"/>
            <a:ext cx="29527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723900" algn="l"/>
                <a:tab pos="1447800" algn="l"/>
                <a:tab pos="2171700" algn="l"/>
                <a:tab pos="2895600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12E0333-508B-4EEE-A8AA-B13446FA4521}" type="slidenum">
              <a:rPr kumimoji="0" lang="en-US" altLang="ru-RU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13</a:t>
            </a:fld>
            <a:endParaRPr kumimoji="0" lang="en-US" altLang="ru-RU">
              <a:solidFill>
                <a:srgbClr val="000000"/>
              </a:solidFill>
            </a:endParaRPr>
          </a:p>
        </p:txBody>
      </p:sp>
      <p:sp>
        <p:nvSpPr>
          <p:cNvPr id="5837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57512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FC683B6-38AA-4573-A335-1D34A1F730F6}" type="slidenum">
              <a:rPr kumimoji="0" lang="en-US" altLang="ru-RU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13</a:t>
            </a:fld>
            <a:endParaRPr kumimoji="0" lang="en-US" altLang="ru-RU">
              <a:solidFill>
                <a:srgbClr val="000000"/>
              </a:solidFill>
            </a:endParaRPr>
          </a:p>
        </p:txBody>
      </p:sp>
      <p:sp>
        <p:nvSpPr>
          <p:cNvPr id="58372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5A6A1C5-3082-4982-85AA-4C0F55D244C2}" type="slidenum">
              <a:rPr kumimoji="0" lang="en-US" altLang="ru-RU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13</a:t>
            </a:fld>
            <a:endParaRPr kumimoji="0" lang="en-US" altLang="ru-RU">
              <a:solidFill>
                <a:srgbClr val="000000"/>
              </a:solidFill>
            </a:endParaRPr>
          </a:p>
        </p:txBody>
      </p:sp>
      <p:sp>
        <p:nvSpPr>
          <p:cNvPr id="5837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4" name="Text Box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6056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>
              <a:spcBef>
                <a:spcPts val="4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kumimoji="0" lang="de-DE" altLang="ru-RU" smtClean="0"/>
          </a:p>
        </p:txBody>
      </p:sp>
    </p:spTree>
    <p:extLst>
      <p:ext uri="{BB962C8B-B14F-4D97-AF65-F5344CB8AC3E}">
        <p14:creationId xmlns:p14="http://schemas.microsoft.com/office/powerpoint/2010/main" val="22046694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2D1DFA-9E66-459C-9CD2-04752FC7EC9F}" type="slidenum">
              <a:rPr kumimoji="0" lang="ru-RU" altLang="ru-RU"/>
              <a:pPr>
                <a:spcBef>
                  <a:spcPct val="0"/>
                </a:spcBef>
              </a:pPr>
              <a:t>14</a:t>
            </a:fld>
            <a:endParaRPr kumimoji="0" lang="ru-RU" altLang="ru-RU"/>
          </a:p>
        </p:txBody>
      </p:sp>
    </p:spTree>
    <p:extLst>
      <p:ext uri="{BB962C8B-B14F-4D97-AF65-F5344CB8AC3E}">
        <p14:creationId xmlns:p14="http://schemas.microsoft.com/office/powerpoint/2010/main" val="33606277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78EBF5F-8A12-4BE3-8053-99554A0779DC}" type="slidenum">
              <a:rPr kumimoji="0" lang="ru-RU" altLang="ru-RU"/>
              <a:pPr>
                <a:spcBef>
                  <a:spcPct val="0"/>
                </a:spcBef>
              </a:pPr>
              <a:t>15</a:t>
            </a:fld>
            <a:endParaRPr kumimoji="0" lang="ru-RU" altLang="ru-RU"/>
          </a:p>
        </p:txBody>
      </p:sp>
    </p:spTree>
    <p:extLst>
      <p:ext uri="{BB962C8B-B14F-4D97-AF65-F5344CB8AC3E}">
        <p14:creationId xmlns:p14="http://schemas.microsoft.com/office/powerpoint/2010/main" val="15572197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9C0CC70-4700-4A47-9FCD-AEF162C54DD0}" type="slidenum">
              <a:rPr kumimoji="0" lang="ru-RU" altLang="ru-RU"/>
              <a:pPr>
                <a:spcBef>
                  <a:spcPct val="0"/>
                </a:spcBef>
              </a:pPr>
              <a:t>16</a:t>
            </a:fld>
            <a:endParaRPr kumimoji="0" lang="ru-RU" altLang="ru-RU"/>
          </a:p>
        </p:txBody>
      </p:sp>
    </p:spTree>
    <p:extLst>
      <p:ext uri="{BB962C8B-B14F-4D97-AF65-F5344CB8AC3E}">
        <p14:creationId xmlns:p14="http://schemas.microsoft.com/office/powerpoint/2010/main" val="2371682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D60D94-9196-4466-A3AC-EC3C56B7CC85}" type="slidenum">
              <a:rPr kumimoji="0" lang="ru-RU" altLang="ru-RU"/>
              <a:pPr>
                <a:spcBef>
                  <a:spcPct val="0"/>
                </a:spcBef>
              </a:pPr>
              <a:t>17</a:t>
            </a:fld>
            <a:endParaRPr kumimoji="0" lang="ru-RU" altLang="ru-RU"/>
          </a:p>
        </p:txBody>
      </p:sp>
    </p:spTree>
    <p:extLst>
      <p:ext uri="{BB962C8B-B14F-4D97-AF65-F5344CB8AC3E}">
        <p14:creationId xmlns:p14="http://schemas.microsoft.com/office/powerpoint/2010/main" val="34911648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E63A57-D2AA-4B9F-90C8-50BC47552440}" type="slidenum">
              <a:rPr kumimoji="0" lang="ru-RU" altLang="ru-RU"/>
              <a:pPr>
                <a:spcBef>
                  <a:spcPct val="0"/>
                </a:spcBef>
              </a:pPr>
              <a:t>21</a:t>
            </a:fld>
            <a:endParaRPr kumimoji="0" lang="ru-RU" altLang="ru-RU"/>
          </a:p>
        </p:txBody>
      </p:sp>
    </p:spTree>
    <p:extLst>
      <p:ext uri="{BB962C8B-B14F-4D97-AF65-F5344CB8AC3E}">
        <p14:creationId xmlns:p14="http://schemas.microsoft.com/office/powerpoint/2010/main" val="13943276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39FFCF-3AF5-4E99-8834-7C9EEA116CE5}" type="slidenum">
              <a:rPr kumimoji="0" lang="ru-RU" altLang="ru-RU"/>
              <a:pPr>
                <a:spcBef>
                  <a:spcPct val="0"/>
                </a:spcBef>
              </a:pPr>
              <a:t>22</a:t>
            </a:fld>
            <a:endParaRPr kumimoji="0" lang="ru-RU" altLang="ru-RU"/>
          </a:p>
        </p:txBody>
      </p:sp>
    </p:spTree>
    <p:extLst>
      <p:ext uri="{BB962C8B-B14F-4D97-AF65-F5344CB8AC3E}">
        <p14:creationId xmlns:p14="http://schemas.microsoft.com/office/powerpoint/2010/main" val="941611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ru-RU" altLang="ru-RU" smtClean="0"/>
              <a:t>За последние 19 лет число и сложность вредоносных программ колоссально возросли – от лишь одного вируса в час в 1994. В 2015 году «Лаборатория Касперского» выявляет более 325 000 новых вредоносных образцов каждый день.</a:t>
            </a:r>
            <a:endParaRPr kumimoji="0" lang="en-GB" altLang="ru-RU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1490F1-CD07-4DCE-B76C-7FD4C7FE0FD8}" type="slidenum">
              <a:rPr kumimoji="0" lang="ru-RU" altLang="ru-RU"/>
              <a:pPr>
                <a:spcBef>
                  <a:spcPct val="0"/>
                </a:spcBef>
              </a:pPr>
              <a:t>2</a:t>
            </a:fld>
            <a:endParaRPr kumimoji="0" lang="ru-RU" altLang="ru-RU"/>
          </a:p>
        </p:txBody>
      </p:sp>
    </p:spTree>
    <p:extLst>
      <p:ext uri="{BB962C8B-B14F-4D97-AF65-F5344CB8AC3E}">
        <p14:creationId xmlns:p14="http://schemas.microsoft.com/office/powerpoint/2010/main" val="34610522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912813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1DB5195-45D2-4A8F-8E41-4EF0B537B4B3}" type="slidenum">
              <a:rPr kumimoji="0" lang="ru-RU" altLang="ru-RU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23</a:t>
            </a:fld>
            <a:endParaRPr kumimoji="0"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36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ru-RU" altLang="ru-RU" smtClean="0"/>
              <a:t>По приблизительно до 2003 года вирусы и другие виды вредоносных программ были довольно бессвязными инцидентами компьютерного вандализма, своего рода антисоциальным самовыражением с помощью высоких технологий. Большинство вирусов ограничивалось заражением других дисков или программ.</a:t>
            </a:r>
          </a:p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  <a:p>
            <a:pPr eaLnBrk="1" hangingPunct="1">
              <a:spcBef>
                <a:spcPct val="0"/>
              </a:spcBef>
            </a:pPr>
            <a:r>
              <a:rPr kumimoji="0" lang="ru-RU" altLang="ru-RU" smtClean="0"/>
              <a:t>После 2003 года всё изменилось. Большая часть современных вредоносных программ написана с прямой целью перехвата управления компьютерами жертв и нелегальной добычи денег. Таким образом, угрозы, с которыми приходится сталкиваться организациям стали значительно более сложными, и мы начинаем видеть рост таргетированных атак, а их последствиями, скорее всего, будут финансовые потери, а не просто простой </a:t>
            </a:r>
            <a:r>
              <a:rPr kumimoji="0" lang="en-US" altLang="ru-RU" smtClean="0"/>
              <a:t>IT-</a:t>
            </a:r>
            <a:r>
              <a:rPr kumimoji="0" lang="ru-RU" altLang="ru-RU" smtClean="0"/>
              <a:t>инфраструктуры.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1827C9-8459-4EC3-9A8B-1634D325FE0B}" type="slidenum">
              <a:rPr kumimoji="0" lang="ru-RU" altLang="ru-RU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</a:t>
            </a:fld>
            <a:endParaRPr kumimoji="0"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68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82F8A6-637E-4C44-B666-3BEAA30C72CD}" type="slidenum">
              <a:rPr kumimoji="0" lang="ru-RU" altLang="ru-RU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kumimoji="0"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68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A17F2E-78E0-4FC6-B442-B0F9C667B114}" type="slidenum">
              <a:rPr kumimoji="0" lang="ru-RU" altLang="ru-RU"/>
              <a:pPr>
                <a:spcBef>
                  <a:spcPct val="0"/>
                </a:spcBef>
              </a:pPr>
              <a:t>5</a:t>
            </a:fld>
            <a:endParaRPr kumimoji="0" lang="ru-RU" altLang="ru-RU"/>
          </a:p>
        </p:txBody>
      </p:sp>
    </p:spTree>
    <p:extLst>
      <p:ext uri="{BB962C8B-B14F-4D97-AF65-F5344CB8AC3E}">
        <p14:creationId xmlns:p14="http://schemas.microsoft.com/office/powerpoint/2010/main" val="2017944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</p:txBody>
      </p:sp>
      <p:sp>
        <p:nvSpPr>
          <p:cNvPr id="256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1BC851-06D1-4CAB-B912-9C82B3BDA2E0}" type="slidenum">
              <a:rPr kumimoji="0" lang="ru-RU" altLang="ru-RU"/>
              <a:pPr>
                <a:spcBef>
                  <a:spcPct val="0"/>
                </a:spcBef>
              </a:pPr>
              <a:t>6</a:t>
            </a:fld>
            <a:endParaRPr kumimoji="0" lang="ru-RU" altLang="ru-RU"/>
          </a:p>
        </p:txBody>
      </p:sp>
    </p:spTree>
    <p:extLst>
      <p:ext uri="{BB962C8B-B14F-4D97-AF65-F5344CB8AC3E}">
        <p14:creationId xmlns:p14="http://schemas.microsoft.com/office/powerpoint/2010/main" val="2622280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284663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ru-RU" altLang="ru-RU" sz="1000" b="1" smtClean="0"/>
              <a:t>Наборы эксплойто. </a:t>
            </a:r>
            <a:r>
              <a:rPr kumimoji="0" lang="ru-RU" altLang="ru-RU" sz="1000" smtClean="0"/>
              <a:t>Злоумышленники ищут незащищённые веб-сайты и размещают свой код на одной из их страниц</a:t>
            </a:r>
            <a:r>
              <a:rPr kumimoji="0" lang="en-US" altLang="ru-RU" sz="1000" smtClean="0"/>
              <a:t>: </a:t>
            </a:r>
            <a:r>
              <a:rPr kumimoji="0" lang="ru-RU" altLang="ru-RU" sz="1000" smtClean="0"/>
              <a:t>когда кто-нибудь на неё заходит, вредоносная программа может быть передана жертве на компьютер в автоматическом режиме незаметно, вместе с остальным запрошенным пользователем содержимым</a:t>
            </a:r>
            <a:r>
              <a:rPr kumimoji="0" lang="en-GB" altLang="ru-RU" sz="1000" smtClean="0"/>
              <a:t>. </a:t>
            </a:r>
            <a:r>
              <a:rPr kumimoji="0" lang="ru-RU" altLang="ru-RU" sz="1000" smtClean="0"/>
              <a:t>Злоумышленники вставляют вредоносный скрипт в код страницы</a:t>
            </a:r>
            <a:r>
              <a:rPr kumimoji="0" lang="en-GB" altLang="ru-RU" sz="1000" smtClean="0"/>
              <a:t>, </a:t>
            </a:r>
            <a:r>
              <a:rPr kumimoji="0" lang="ru-RU" altLang="ru-RU" sz="1000" smtClean="0"/>
              <a:t>устанавливают вредоносную программу на компьютер жертвы или,</a:t>
            </a:r>
            <a:r>
              <a:rPr kumimoji="0" lang="en-GB" altLang="ru-RU" sz="1000" smtClean="0"/>
              <a:t> </a:t>
            </a:r>
            <a:r>
              <a:rPr kumimoji="0" lang="ru-RU" altLang="ru-RU" sz="1000" smtClean="0"/>
              <a:t>что более типично</a:t>
            </a:r>
            <a:r>
              <a:rPr kumimoji="0" lang="en-GB" altLang="ru-RU" sz="1000" smtClean="0"/>
              <a:t>, </a:t>
            </a:r>
            <a:r>
              <a:rPr kumimoji="0" lang="ru-RU" altLang="ru-RU" sz="1000" smtClean="0"/>
              <a:t>размешают объект</a:t>
            </a:r>
            <a:r>
              <a:rPr kumimoji="0" lang="en-GB" altLang="ru-RU" sz="1000" smtClean="0"/>
              <a:t> IFRAME</a:t>
            </a:r>
            <a:r>
              <a:rPr kumimoji="0" lang="ru-RU" altLang="ru-RU" sz="1000" smtClean="0"/>
              <a:t>, который перенаправляет пользователя на сайт злоумышленников</a:t>
            </a:r>
            <a:r>
              <a:rPr kumimoji="0" lang="en-GB" altLang="ru-RU" sz="1000" smtClean="0"/>
              <a:t>. </a:t>
            </a:r>
            <a:r>
              <a:rPr kumimoji="0" lang="ru-RU" altLang="ru-RU" sz="1000" smtClean="0"/>
              <a:t>Жертва заражается в случае, если на её компьютере установлены приложения, изъяны которых не исправлены соответствующими обновлениями</a:t>
            </a:r>
            <a:r>
              <a:rPr kumimoji="0" lang="en-GB" altLang="ru-RU" sz="1000" smtClean="0"/>
              <a:t>.</a:t>
            </a:r>
            <a:endParaRPr kumimoji="0" lang="ru-RU" altLang="ru-RU" sz="1000" smtClean="0"/>
          </a:p>
          <a:p>
            <a:pPr eaLnBrk="1" hangingPunct="1">
              <a:spcBef>
                <a:spcPct val="0"/>
              </a:spcBef>
            </a:pPr>
            <a:endParaRPr kumimoji="0" lang="en-GB" altLang="ru-RU" sz="1000" smtClean="0"/>
          </a:p>
          <a:p>
            <a:pPr eaLnBrk="1" hangingPunct="1">
              <a:spcBef>
                <a:spcPct val="0"/>
              </a:spcBef>
            </a:pPr>
            <a:r>
              <a:rPr kumimoji="0" lang="ru-RU" altLang="ru-RU" sz="1000" b="1" smtClean="0"/>
              <a:t>Социальные сети.</a:t>
            </a:r>
            <a:r>
              <a:rPr kumimoji="0" lang="en-GB" altLang="ru-RU" sz="1000" smtClean="0"/>
              <a:t> </a:t>
            </a:r>
            <a:r>
              <a:rPr kumimoji="0" lang="ru-RU" altLang="ru-RU" sz="1000" smtClean="0"/>
              <a:t>Некоторые социальные сети обладают базой пользователей, соразмерной с населением крупной страны, тем самым предоставляя готовый набор потенциальных жертв</a:t>
            </a:r>
            <a:r>
              <a:rPr kumimoji="0" lang="en-GB" altLang="ru-RU" sz="1000" smtClean="0"/>
              <a:t>. </a:t>
            </a:r>
            <a:r>
              <a:rPr kumimoji="0" lang="ru-RU" altLang="ru-RU" sz="1000" smtClean="0"/>
              <a:t>Злоумышленники используют социальные сети следующим образом</a:t>
            </a:r>
            <a:r>
              <a:rPr kumimoji="0" lang="en-GB" altLang="ru-RU" sz="1000" smtClean="0"/>
              <a:t>: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kumimoji="0" lang="ru-RU" altLang="ru-RU" sz="1000" smtClean="0"/>
              <a:t>сперва они используют взломанные аккаунты для распространения сообщений, которые содержат ссылки на вредоносный код;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kumimoji="0" lang="ru-RU" altLang="ru-RU" sz="1000" smtClean="0"/>
              <a:t>затем они создают поддельные приложения, которые собирают персональную информацию жертвы (которая в свою очередь может быть продана другим киберпреступникам) или инсталлируют вредоносные приложения (к примеру, фальшивые анти-вирусные программы);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kumimoji="0" lang="ru-RU" altLang="ru-RU" sz="1000" smtClean="0"/>
              <a:t>наконец</a:t>
            </a:r>
            <a:r>
              <a:rPr kumimoji="0" lang="en-GB" altLang="ru-RU" sz="1000" smtClean="0"/>
              <a:t>,</a:t>
            </a:r>
            <a:r>
              <a:rPr kumimoji="0" lang="ru-RU" altLang="ru-RU" sz="1000" smtClean="0"/>
              <a:t> они</a:t>
            </a:r>
            <a:r>
              <a:rPr kumimoji="0" lang="en-GB" altLang="ru-RU" sz="1000" smtClean="0"/>
              <a:t> </a:t>
            </a:r>
            <a:r>
              <a:rPr kumimoji="0" lang="ru-RU" altLang="ru-RU" sz="1000" smtClean="0"/>
              <a:t>создают фальшивые аккаунты, которые набирают «друзей», собирают персональную информацию и продают рекламным агентствам.</a:t>
            </a:r>
            <a:endParaRPr kumimoji="0" lang="en-GB" altLang="ru-RU" sz="1000" smtClean="0"/>
          </a:p>
          <a:p>
            <a:pPr eaLnBrk="1" hangingPunct="1">
              <a:spcBef>
                <a:spcPct val="0"/>
              </a:spcBef>
            </a:pPr>
            <a:endParaRPr kumimoji="0" lang="ru-RU" altLang="ru-RU" sz="1000" smtClean="0"/>
          </a:p>
          <a:p>
            <a:pPr eaLnBrk="1" hangingPunct="1">
              <a:spcBef>
                <a:spcPct val="0"/>
              </a:spcBef>
            </a:pPr>
            <a:r>
              <a:rPr kumimoji="0" lang="ru-RU" altLang="ru-RU" sz="1000" smtClean="0"/>
              <a:t>Киберпреступники занимаются монетизацией привычки людей делиться избыточной информацией о себе.</a:t>
            </a:r>
          </a:p>
          <a:p>
            <a:pPr eaLnBrk="1" hangingPunct="1">
              <a:spcBef>
                <a:spcPct val="0"/>
              </a:spcBef>
            </a:pPr>
            <a:endParaRPr kumimoji="0" lang="en-GB" altLang="ru-RU" sz="1000" smtClean="0"/>
          </a:p>
          <a:p>
            <a:pPr eaLnBrk="1" hangingPunct="1">
              <a:spcBef>
                <a:spcPct val="0"/>
              </a:spcBef>
            </a:pPr>
            <a:r>
              <a:rPr kumimoji="0" lang="ru-RU" altLang="ru-RU" sz="1000" b="1" smtClean="0"/>
              <a:t>Электронная почта.</a:t>
            </a:r>
            <a:r>
              <a:rPr kumimoji="0" lang="en-GB" altLang="ru-RU" sz="1000" b="1" smtClean="0"/>
              <a:t> </a:t>
            </a:r>
            <a:r>
              <a:rPr kumimoji="0" lang="ru-RU" altLang="ru-RU" sz="1000" smtClean="0"/>
              <a:t>Приблизительно 3% всех писем содержат вредоносные программы – в виде вложения или ссылки.</a:t>
            </a:r>
          </a:p>
          <a:p>
            <a:pPr eaLnBrk="1" hangingPunct="1">
              <a:spcBef>
                <a:spcPct val="0"/>
              </a:spcBef>
            </a:pPr>
            <a:r>
              <a:rPr kumimoji="0" lang="ru-RU" altLang="ru-RU" sz="1000" smtClean="0"/>
              <a:t>Электронная почта также используется для таргетированных атак как способ доставки приманки для целевой организации. В этом случае почтовое сообщение отправляется конкретному лицу в организации в надежде, что получатель запустит вложение или пройдёт по ссылке, что запустит дальнейший механизм атаки с целью получения доступа к системе. </a:t>
            </a:r>
          </a:p>
          <a:p>
            <a:pPr eaLnBrk="1" hangingPunct="1">
              <a:spcBef>
                <a:spcPct val="0"/>
              </a:spcBef>
            </a:pPr>
            <a:endParaRPr kumimoji="0" lang="ru-RU" altLang="ru-RU" sz="1000" b="1" smtClean="0"/>
          </a:p>
          <a:p>
            <a:pPr eaLnBrk="1" hangingPunct="1">
              <a:spcBef>
                <a:spcPct val="0"/>
              </a:spcBef>
            </a:pPr>
            <a:r>
              <a:rPr kumimoji="0" lang="en-GB" altLang="ru-RU" sz="1000" b="1" smtClean="0"/>
              <a:t>USB / </a:t>
            </a:r>
            <a:r>
              <a:rPr kumimoji="0" lang="ru-RU" altLang="ru-RU" sz="1000" b="1" smtClean="0"/>
              <a:t>Внешние накопители.</a:t>
            </a:r>
            <a:r>
              <a:rPr kumimoji="0" lang="en-GB" altLang="ru-RU" sz="1000" b="1" smtClean="0"/>
              <a:t> </a:t>
            </a:r>
            <a:r>
              <a:rPr kumimoji="0" lang="ru-RU" altLang="ru-RU" sz="1000" smtClean="0"/>
              <a:t>Физические накопители информации предоставляют отличный способ распространения вредоносных программ</a:t>
            </a:r>
            <a:r>
              <a:rPr kumimoji="0" lang="en-GB" altLang="ru-RU" sz="1000" smtClean="0"/>
              <a:t>. USB</a:t>
            </a:r>
            <a:r>
              <a:rPr kumimoji="0" lang="ru-RU" altLang="ru-RU" sz="1000" smtClean="0"/>
              <a:t>-ключи</a:t>
            </a:r>
            <a:r>
              <a:rPr kumimoji="0" lang="en-GB" altLang="ru-RU" sz="1000" smtClean="0"/>
              <a:t>, </a:t>
            </a:r>
            <a:r>
              <a:rPr kumimoji="0" lang="ru-RU" altLang="ru-RU" sz="1000" smtClean="0"/>
              <a:t>к примеру</a:t>
            </a:r>
            <a:r>
              <a:rPr kumimoji="0" lang="en-GB" altLang="ru-RU" sz="1000" smtClean="0"/>
              <a:t>, </a:t>
            </a:r>
            <a:r>
              <a:rPr kumimoji="0" lang="ru-RU" altLang="ru-RU" sz="1000" smtClean="0"/>
              <a:t>были использованы для увеличения способов распространения вредоносных программ внутри организации после начального заражения</a:t>
            </a:r>
            <a:r>
              <a:rPr kumimoji="0" lang="en-GB" altLang="ru-RU" sz="1000" smtClean="0"/>
              <a:t>. </a:t>
            </a:r>
            <a:r>
              <a:rPr kumimoji="0" lang="ru-RU" altLang="ru-RU" sz="1000" smtClean="0"/>
              <a:t>Они также были использованы для попадания вредоносной программы из незащищённой сети (подключенной к Интернету) в защищённую. Зачастую вредоносные программы</a:t>
            </a:r>
            <a:r>
              <a:rPr kumimoji="0" lang="en-GB" altLang="ru-RU" sz="1000" smtClean="0"/>
              <a:t> </a:t>
            </a:r>
            <a:r>
              <a:rPr kumimoji="0" lang="ru-RU" altLang="ru-RU" sz="1000" smtClean="0"/>
              <a:t>используют уязвимости с учётом специфики работы </a:t>
            </a:r>
            <a:r>
              <a:rPr kumimoji="0" lang="en-GB" altLang="ru-RU" sz="1000" smtClean="0"/>
              <a:t>USB</a:t>
            </a:r>
            <a:r>
              <a:rPr kumimoji="0" lang="ru-RU" altLang="ru-RU" sz="1000" smtClean="0"/>
              <a:t>-ключей </a:t>
            </a:r>
            <a:r>
              <a:rPr kumimoji="0" lang="en-GB" altLang="ru-RU" sz="1000" smtClean="0"/>
              <a:t>(</a:t>
            </a:r>
            <a:r>
              <a:rPr kumimoji="0" lang="ru-RU" altLang="ru-RU" sz="1000" smtClean="0"/>
              <a:t>к примеру</a:t>
            </a:r>
            <a:r>
              <a:rPr kumimoji="0" lang="en-GB" altLang="ru-RU" sz="1000" smtClean="0"/>
              <a:t>,</a:t>
            </a:r>
            <a:r>
              <a:rPr kumimoji="0" lang="ru-RU" altLang="ru-RU" sz="1000" smtClean="0"/>
              <a:t> использование возможности автозапуска</a:t>
            </a:r>
            <a:r>
              <a:rPr kumimoji="0" lang="en-GB" altLang="ru-RU" sz="1000" smtClean="0"/>
              <a:t> </a:t>
            </a:r>
            <a:r>
              <a:rPr kumimoji="0" lang="ru-RU" altLang="ru-RU" sz="1000" smtClean="0"/>
              <a:t>или </a:t>
            </a:r>
            <a:r>
              <a:rPr kumimoji="0" lang="en-GB" altLang="ru-RU" sz="1000" smtClean="0"/>
              <a:t>LNK</a:t>
            </a:r>
            <a:r>
              <a:rPr kumimoji="0" lang="ru-RU" altLang="ru-RU" sz="1000" smtClean="0"/>
              <a:t>-уязвимостей</a:t>
            </a:r>
            <a:r>
              <a:rPr kumimoji="0" lang="en-GB" altLang="ru-RU" sz="1000" smtClean="0"/>
              <a:t>) </a:t>
            </a:r>
            <a:r>
              <a:rPr kumimoji="0" lang="ru-RU" altLang="ru-RU" sz="1000" smtClean="0"/>
              <a:t>для запуска кода автоматически при подсоединении устройства к компьютеру</a:t>
            </a:r>
            <a:r>
              <a:rPr kumimoji="0" lang="en-GB" altLang="ru-RU" sz="1000" smtClean="0"/>
              <a:t>.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5BE60C-922F-4372-A1DB-AC6FE112C89A}" type="slidenum">
              <a:rPr kumimoji="0" lang="ru-RU" altLang="ru-RU"/>
              <a:pPr>
                <a:spcBef>
                  <a:spcPct val="0"/>
                </a:spcBef>
              </a:pPr>
              <a:t>7</a:t>
            </a:fld>
            <a:endParaRPr kumimoji="0" lang="ru-RU" altLang="ru-RU"/>
          </a:p>
        </p:txBody>
      </p:sp>
    </p:spTree>
    <p:extLst>
      <p:ext uri="{BB962C8B-B14F-4D97-AF65-F5344CB8AC3E}">
        <p14:creationId xmlns:p14="http://schemas.microsoft.com/office/powerpoint/2010/main" val="773616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ru-RU" altLang="ru-RU" smtClean="0"/>
              <a:t>На текущий момент самый популярный способ распространения вредоносных программ – через Интернет с использованием наборов эксплойтов и социальных сетей.</a:t>
            </a:r>
            <a:endParaRPr kumimoji="0" lang="en-GB" altLang="ru-RU" smtClean="0"/>
          </a:p>
          <a:p>
            <a:pPr eaLnBrk="1" hangingPunct="1">
              <a:spcBef>
                <a:spcPct val="0"/>
              </a:spcBef>
            </a:pPr>
            <a:endParaRPr kumimoji="0" lang="en-GB" altLang="ru-RU" smtClean="0"/>
          </a:p>
          <a:p>
            <a:pPr eaLnBrk="1" hangingPunct="1">
              <a:spcBef>
                <a:spcPct val="0"/>
              </a:spcBef>
            </a:pPr>
            <a:r>
              <a:rPr kumimoji="0" lang="ru-RU" altLang="ru-RU" smtClean="0"/>
              <a:t>Число веб-атак, обнаруженных в 2014 году, составляет более чем 1,4 миллиарда.</a:t>
            </a:r>
            <a:endParaRPr kumimoji="0" lang="en-GB" altLang="ru-RU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C8CD8A-34B3-4BD9-8A2E-C6C4D7FD5C30}" type="slidenum">
              <a:rPr kumimoji="0" lang="ru-RU" altLang="ru-RU"/>
              <a:pPr>
                <a:spcBef>
                  <a:spcPct val="0"/>
                </a:spcBef>
              </a:pPr>
              <a:t>8</a:t>
            </a:fld>
            <a:endParaRPr kumimoji="0" lang="ru-RU" altLang="ru-RU"/>
          </a:p>
        </p:txBody>
      </p:sp>
    </p:spTree>
    <p:extLst>
      <p:ext uri="{BB962C8B-B14F-4D97-AF65-F5344CB8AC3E}">
        <p14:creationId xmlns:p14="http://schemas.microsoft.com/office/powerpoint/2010/main" val="1455739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21B03D2-953E-4CFC-89F1-2C2177F3D3D4}" type="slidenum">
              <a:rPr kumimoji="0" lang="ru-RU" altLang="ru-RU"/>
              <a:pPr>
                <a:spcBef>
                  <a:spcPct val="0"/>
                </a:spcBef>
              </a:pPr>
              <a:t>9</a:t>
            </a:fld>
            <a:endParaRPr kumimoji="0" lang="ru-RU" altLang="ru-RU"/>
          </a:p>
        </p:txBody>
      </p:sp>
    </p:spTree>
    <p:extLst>
      <p:ext uri="{BB962C8B-B14F-4D97-AF65-F5344CB8AC3E}">
        <p14:creationId xmlns:p14="http://schemas.microsoft.com/office/powerpoint/2010/main" val="3882157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2160588"/>
            <a:ext cx="6858000" cy="2387600"/>
          </a:xfrm>
        </p:spPr>
        <p:txBody>
          <a:bodyPr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041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74698" y="876300"/>
            <a:ext cx="4640650" cy="1117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6200" y="2260600"/>
            <a:ext cx="4629149" cy="39163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16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/>
            </a:lvl1pPr>
          </a:lstStyle>
          <a:p>
            <a:pPr>
              <a:defRPr/>
            </a:pPr>
            <a:fld id="{DBC92DAE-98AD-4274-AC59-F892E9C5791D}" type="datetimeFigureOut">
              <a:rPr lang="ru-RU" altLang="ru-RU"/>
              <a:pPr>
                <a:defRPr/>
              </a:pPr>
              <a:t>28.01.2016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mtClean="0"/>
            </a:lvl1pPr>
          </a:lstStyle>
          <a:p>
            <a:pPr>
              <a:defRPr/>
            </a:pPr>
            <a:fld id="{770E16B0-ED06-414A-B955-7B338C0C150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9677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9150" y="1825625"/>
            <a:ext cx="36957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4875" y="1825625"/>
            <a:ext cx="3800475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645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467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535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416195"/>
            <a:ext cx="8426450" cy="89403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2075" y="6557963"/>
            <a:ext cx="273050" cy="1952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mtClean="0"/>
            </a:lvl1pPr>
          </a:lstStyle>
          <a:p>
            <a:pPr>
              <a:defRPr/>
            </a:pPr>
            <a:fld id="{F968F46A-2FDA-4A10-8C79-2FB10C07EC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0850" y="6557963"/>
            <a:ext cx="2895600" cy="195262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Mobile World Congress 2013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2693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/>
            </a:lvl1pPr>
          </a:lstStyle>
          <a:p>
            <a:pPr>
              <a:defRPr/>
            </a:pPr>
            <a:r>
              <a:rPr lang="en-US" altLang="ru-RU"/>
              <a:t>| </a:t>
            </a:r>
            <a:fld id="{CB14B5FF-0146-449E-AA50-BEC8180D2FD9}" type="datetime4">
              <a:rPr lang="en-US" altLang="ru-RU"/>
              <a:pPr>
                <a:defRPr/>
              </a:pPr>
              <a:t>January 28, 2016</a:t>
            </a:fld>
            <a:endParaRPr lang="en-US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/>
            </a:lvl1pPr>
          </a:lstStyle>
          <a:p>
            <a:pPr>
              <a:defRPr/>
            </a:pPr>
            <a:r>
              <a:rPr lang="ru-RU" altLang="ru-RU"/>
              <a:t>«Компьютерный андеграунд 2010-2011: итоги и прогнозы», Москва, 26 января 2011</a:t>
            </a: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mtClean="0"/>
            </a:lvl1pPr>
          </a:lstStyle>
          <a:p>
            <a:pPr>
              <a:defRPr/>
            </a:pPr>
            <a:r>
              <a:rPr lang="en-US" altLang="ru-RU"/>
              <a:t>PAGE </a:t>
            </a:r>
            <a:fld id="{817CC611-8563-402E-921A-6D11B7EFF8A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9920775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2160588"/>
            <a:ext cx="6858000" cy="2387600"/>
          </a:xfrm>
        </p:spPr>
        <p:txBody>
          <a:bodyPr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33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454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2019300"/>
            <a:ext cx="5032375" cy="4157663"/>
          </a:xfrm>
        </p:spPr>
        <p:txBody>
          <a:bodyPr/>
          <a:lstStyle>
            <a:lvl1pPr>
              <a:defRPr sz="2800"/>
            </a:lvl1pPr>
            <a:lvl2pPr>
              <a:defRPr sz="2000"/>
            </a:lvl2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608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09625"/>
            <a:ext cx="7886700" cy="7651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765300"/>
            <a:ext cx="7886700" cy="4564063"/>
          </a:xfrm>
        </p:spPr>
        <p:txBody>
          <a:bodyPr/>
          <a:lstStyle>
            <a:lvl1pPr>
              <a:defRPr>
                <a:latin typeface="Georgia" pitchFamily="18" charset="0"/>
              </a:defRPr>
            </a:lvl1pPr>
            <a:lvl2pPr>
              <a:defRPr>
                <a:latin typeface="Georgia" pitchFamily="18" charset="0"/>
              </a:defRPr>
            </a:lvl2pPr>
            <a:lvl3pPr>
              <a:defRPr>
                <a:latin typeface="Georgia" pitchFamily="18" charset="0"/>
              </a:defRPr>
            </a:lvl3pPr>
            <a:lvl4pPr>
              <a:defRPr>
                <a:latin typeface="Georgia" pitchFamily="18" charset="0"/>
              </a:defRPr>
            </a:lvl4pPr>
            <a:lvl5pPr>
              <a:defRPr>
                <a:latin typeface="Georgia" pitchFamily="18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59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7060"/>
            <a:ext cx="8515349" cy="690564"/>
          </a:xfrm>
          <a:gradFill>
            <a:gsLst>
              <a:gs pos="34000">
                <a:srgbClr val="002060"/>
              </a:gs>
              <a:gs pos="96000">
                <a:srgbClr val="002060">
                  <a:alpha val="0"/>
                </a:srgbClr>
              </a:gs>
            </a:gsLst>
            <a:lin ang="0" scaled="0"/>
          </a:gradFill>
        </p:spPr>
        <p:txBody>
          <a:bodyPr>
            <a:normAutofit/>
          </a:bodyPr>
          <a:lstStyle>
            <a:lvl1pPr marL="541338" indent="0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431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/>
            </a:lvl1pPr>
          </a:lstStyle>
          <a:p>
            <a:pPr>
              <a:defRPr/>
            </a:pPr>
            <a:fld id="{67613B58-E2F9-4919-81E7-68FDFCDBACAE}" type="datetimeFigureOut">
              <a:rPr lang="ru-RU" altLang="ru-RU"/>
              <a:pPr>
                <a:defRPr/>
              </a:pPr>
              <a:t>28.01.2016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kumimoji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mtClean="0"/>
            </a:lvl1pPr>
          </a:lstStyle>
          <a:p>
            <a:pPr>
              <a:defRPr/>
            </a:pPr>
            <a:fld id="{3AFD8F21-0C7A-4A1E-94C3-90BE5E8694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5000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9150" y="1825625"/>
            <a:ext cx="36957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4875" y="1825625"/>
            <a:ext cx="3800475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930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832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681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/>
        </p:nvSpPr>
        <p:spPr>
          <a:xfrm>
            <a:off x="358775" y="1344613"/>
            <a:ext cx="8426450" cy="90487"/>
          </a:xfrm>
          <a:prstGeom prst="rect">
            <a:avLst/>
          </a:prstGeom>
          <a:solidFill>
            <a:srgbClr val="007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11" tIns="58055" rIns="116111" bIns="58055" anchor="ctr"/>
          <a:lstStyle/>
          <a:p>
            <a:pPr algn="ctr" defTabSz="9143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latin typeface="Arial" panose="020B0604020202020204" pitchFamily="34" charset="0"/>
            </a:endParaRPr>
          </a:p>
        </p:txBody>
      </p:sp>
      <p:pic>
        <p:nvPicPr>
          <p:cNvPr id="5" name="Picture 2" descr="D:\Рабочие материалы, Эля\Касперский шаблоны\08.04.13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975350"/>
            <a:ext cx="1382712" cy="544513"/>
          </a:xfrm>
          <a:prstGeom prst="rect">
            <a:avLst/>
          </a:prstGeom>
          <a:solidFill>
            <a:srgbClr val="000000">
              <a:alpha val="2784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775" y="1689514"/>
            <a:ext cx="8247062" cy="919621"/>
          </a:xfrm>
        </p:spPr>
        <p:txBody>
          <a:bodyPr/>
          <a:lstStyle>
            <a:lvl1pPr algn="l" defTabSz="914370" rtl="0" eaLnBrk="1" latinLnBrk="0" hangingPunct="1">
              <a:lnSpc>
                <a:spcPts val="6222"/>
              </a:lnSpc>
              <a:spcBef>
                <a:spcPct val="0"/>
              </a:spcBef>
              <a:buNone/>
              <a:defRPr lang="ru-RU" sz="6100" kern="1200" cap="all" baseline="0" dirty="0">
                <a:solidFill>
                  <a:srgbClr val="007360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58775" y="2944054"/>
            <a:ext cx="8234842" cy="1828397"/>
          </a:xfrm>
        </p:spPr>
        <p:txBody>
          <a:bodyPr>
            <a:noAutofit/>
          </a:bodyPr>
          <a:lstStyle>
            <a:lvl1pPr marL="0" indent="0" algn="l" defTabSz="91437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None/>
              <a:defRPr lang="en-US" sz="15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914370" rtl="0" eaLnBrk="1" latinLnBrk="0" hangingPunct="1">
              <a:lnSpc>
                <a:spcPct val="100000"/>
              </a:lnSpc>
              <a:spcBef>
                <a:spcPts val="300"/>
              </a:spcBef>
              <a:buFontTx/>
              <a:buNone/>
              <a:defRPr lang="en-US" sz="15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68643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47147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607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496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720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solidFill>
          <a:srgbClr val="DEE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/>
          <p:nvPr/>
        </p:nvSpPr>
        <p:spPr>
          <a:xfrm>
            <a:off x="358775" y="3176588"/>
            <a:ext cx="8426450" cy="3179762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11" tIns="58055" rIns="116111" bIns="58055" anchor="ctr"/>
          <a:lstStyle/>
          <a:p>
            <a:pPr algn="ctr" defTabSz="9143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latin typeface="Arial" panose="020B0604020202020204" pitchFamily="34" charset="0"/>
            </a:endParaRPr>
          </a:p>
        </p:txBody>
      </p:sp>
      <p:sp>
        <p:nvSpPr>
          <p:cNvPr id="7" name="Rectangle 5"/>
          <p:cNvSpPr/>
          <p:nvPr/>
        </p:nvSpPr>
        <p:spPr>
          <a:xfrm>
            <a:off x="358775" y="3090863"/>
            <a:ext cx="8426450" cy="85725"/>
          </a:xfrm>
          <a:prstGeom prst="rect">
            <a:avLst/>
          </a:prstGeom>
          <a:solidFill>
            <a:srgbClr val="007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11" tIns="58055" rIns="116111" bIns="58055" anchor="ctr"/>
          <a:lstStyle/>
          <a:p>
            <a:pPr algn="ctr" defTabSz="9143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ru-RU" dirty="0"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8775" y="0"/>
            <a:ext cx="8426450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6111" tIns="58055" rIns="116111" bIns="58055" anchor="ctr"/>
          <a:lstStyle/>
          <a:p>
            <a:pPr algn="ctr" defTabSz="9143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ru-RU" sz="1300" dirty="0">
              <a:latin typeface="Arial" panose="020B0604020202020204" pitchFamily="34" charset="0"/>
            </a:endParaRPr>
          </a:p>
        </p:txBody>
      </p:sp>
      <p:pic>
        <p:nvPicPr>
          <p:cNvPr id="11" name="Picture 2" descr="D:\Рабочие материалы, Эля\Касперский шаблоны\08.04.13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98438"/>
            <a:ext cx="108743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358775" y="0"/>
            <a:ext cx="8426450" cy="685397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9"/>
          </p:nvPr>
        </p:nvSpPr>
        <p:spPr>
          <a:xfrm>
            <a:off x="358775" y="3177017"/>
            <a:ext cx="8426450" cy="3179335"/>
          </a:xfrm>
          <a:solidFill>
            <a:srgbClr val="FFFFFF">
              <a:alpha val="89804"/>
            </a:srgbClr>
          </a:solidFill>
        </p:spPr>
        <p:txBody>
          <a:bodyPr>
            <a:noAutofit/>
          </a:bodyPr>
          <a:lstStyle>
            <a:lvl1pPr marL="0" indent="0">
              <a:buFontTx/>
              <a:buNone/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531422" y="3371898"/>
            <a:ext cx="8035552" cy="101720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31421" y="5144189"/>
            <a:ext cx="8034619" cy="1015313"/>
          </a:xfr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spcAft>
                <a:spcPts val="300"/>
              </a:spcAft>
              <a:buFontTx/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defRPr>
            </a:lvl1pPr>
            <a:lvl2pPr marL="0" indent="0">
              <a:buFontTx/>
              <a:buNone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27786" indent="0">
              <a:buFontTx/>
              <a:buNone/>
              <a:defRPr/>
            </a:lvl3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28424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2160588"/>
            <a:ext cx="6858000" cy="2387600"/>
          </a:xfrm>
        </p:spPr>
        <p:txBody>
          <a:bodyPr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1767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963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1000125"/>
            <a:ext cx="78867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2000250"/>
            <a:ext cx="788670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38" r:id="rId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077457"/>
          </a:solidFill>
          <a:latin typeface="Garamond" pitchFamily="18" charset="0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77457"/>
          </a:solidFill>
          <a:latin typeface="Garamond" pitchFamily="18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77457"/>
          </a:solidFill>
          <a:latin typeface="Garamond" pitchFamily="18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77457"/>
          </a:solidFill>
          <a:latin typeface="Garamond" pitchFamily="18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77457"/>
          </a:solidFill>
          <a:latin typeface="Garamond" pitchFamily="18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77457"/>
          </a:solidFill>
          <a:latin typeface="Garamond" pitchFamily="18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77457"/>
          </a:solidFill>
          <a:latin typeface="Garamond" pitchFamily="18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77457"/>
          </a:solidFill>
          <a:latin typeface="Garamond" pitchFamily="18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077457"/>
          </a:solidFill>
          <a:latin typeface="Garamond" pitchFamily="18" charset="0"/>
          <a:cs typeface="Arial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2000" i="1" kern="1200">
          <a:solidFill>
            <a:schemeClr val="tx1"/>
          </a:solidFill>
          <a:latin typeface="Garamond" pitchFamily="18" charset="0"/>
          <a:ea typeface="+mn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i="1" kern="1200">
          <a:solidFill>
            <a:schemeClr val="tx1"/>
          </a:solidFill>
          <a:latin typeface="Garamond" pitchFamily="18" charset="0"/>
          <a:ea typeface="+mn-ea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600" i="1" kern="1200">
          <a:solidFill>
            <a:schemeClr val="tx1"/>
          </a:solidFill>
          <a:latin typeface="Garamond" pitchFamily="18" charset="0"/>
          <a:ea typeface="+mn-ea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400" i="1" kern="1200">
          <a:solidFill>
            <a:schemeClr val="tx1"/>
          </a:solidFill>
          <a:latin typeface="Garamond" pitchFamily="18" charset="0"/>
          <a:ea typeface="+mn-ea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400" i="1" kern="1200">
          <a:solidFill>
            <a:schemeClr val="tx1"/>
          </a:solidFill>
          <a:latin typeface="Garamond" pitchFamily="18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Заголовок 1"/>
          <p:cNvSpPr>
            <a:spLocks noGrp="1"/>
          </p:cNvSpPr>
          <p:nvPr>
            <p:ph type="title"/>
          </p:nvPr>
        </p:nvSpPr>
        <p:spPr bwMode="auto">
          <a:xfrm>
            <a:off x="828675" y="1000125"/>
            <a:ext cx="768667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2" name="Текст 2"/>
          <p:cNvSpPr>
            <a:spLocks noGrp="1"/>
          </p:cNvSpPr>
          <p:nvPr>
            <p:ph type="body" idx="1"/>
          </p:nvPr>
        </p:nvSpPr>
        <p:spPr bwMode="auto">
          <a:xfrm>
            <a:off x="847725" y="2019300"/>
            <a:ext cx="7667625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26" r:id="rId2"/>
    <p:sldLayoutId id="2147483827" r:id="rId3"/>
    <p:sldLayoutId id="2147483840" r:id="rId4"/>
    <p:sldLayoutId id="2147483828" r:id="rId5"/>
    <p:sldLayoutId id="2147483829" r:id="rId6"/>
    <p:sldLayoutId id="2147483830" r:id="rId7"/>
    <p:sldLayoutId id="2147483841" r:id="rId8"/>
    <p:sldLayoutId id="2147483842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Raleway" pitchFamily="34" charset="-52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Raleway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Raleway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Raleway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Raleway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Raleway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Raleway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Raleway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Raleway" charset="0"/>
          <a:cs typeface="Arial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kumimoji="1" sz="2000" kern="1200">
          <a:solidFill>
            <a:schemeClr val="bg1"/>
          </a:solidFill>
          <a:latin typeface="Raleway" pitchFamily="34" charset="-52"/>
          <a:ea typeface="+mn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umimoji="1" kern="1200">
          <a:solidFill>
            <a:schemeClr val="bg1"/>
          </a:solidFill>
          <a:latin typeface="Raleway" pitchFamily="34" charset="-52"/>
          <a:ea typeface="+mn-ea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umimoji="1" sz="1600" kern="1200">
          <a:solidFill>
            <a:schemeClr val="bg1"/>
          </a:solidFill>
          <a:latin typeface="Raleway" pitchFamily="34" charset="-52"/>
          <a:ea typeface="+mn-ea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umimoji="1" sz="1400" kern="1200">
          <a:solidFill>
            <a:schemeClr val="bg1"/>
          </a:solidFill>
          <a:latin typeface="Raleway" pitchFamily="34" charset="-52"/>
          <a:ea typeface="+mn-ea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umimoji="1" sz="1400" kern="1200">
          <a:solidFill>
            <a:schemeClr val="bg1"/>
          </a:solidFill>
          <a:latin typeface="Raleway" pitchFamily="34" charset="-52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 bwMode="auto">
          <a:xfrm>
            <a:off x="828675" y="1000125"/>
            <a:ext cx="7686675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6" name="Текст 2"/>
          <p:cNvSpPr>
            <a:spLocks noGrp="1"/>
          </p:cNvSpPr>
          <p:nvPr>
            <p:ph type="body" idx="1"/>
          </p:nvPr>
        </p:nvSpPr>
        <p:spPr bwMode="auto">
          <a:xfrm>
            <a:off x="847725" y="2019300"/>
            <a:ext cx="7667625" cy="415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31" r:id="rId2"/>
    <p:sldLayoutId id="2147483832" r:id="rId3"/>
    <p:sldLayoutId id="2147483833" r:id="rId4"/>
    <p:sldLayoutId id="2147483844" r:id="rId5"/>
    <p:sldLayoutId id="2147483834" r:id="rId6"/>
    <p:sldLayoutId id="2147483835" r:id="rId7"/>
    <p:sldLayoutId id="2147483836" r:id="rId8"/>
    <p:sldLayoutId id="2147483845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600" kern="1200">
          <a:solidFill>
            <a:srgbClr val="077457"/>
          </a:solidFill>
          <a:latin typeface="Supermolot" pitchFamily="50" charset="-52"/>
          <a:ea typeface="+mj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600">
          <a:solidFill>
            <a:srgbClr val="077457"/>
          </a:solidFill>
          <a:latin typeface="Supermolot" charset="0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600">
          <a:solidFill>
            <a:srgbClr val="077457"/>
          </a:solidFill>
          <a:latin typeface="Supermolot" charset="0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600">
          <a:solidFill>
            <a:srgbClr val="077457"/>
          </a:solidFill>
          <a:latin typeface="Supermolot" charset="0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600">
          <a:solidFill>
            <a:srgbClr val="077457"/>
          </a:solidFill>
          <a:latin typeface="Supermolot" charset="0"/>
          <a:cs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600">
          <a:solidFill>
            <a:srgbClr val="077457"/>
          </a:solidFill>
          <a:latin typeface="Supermolot" charset="0"/>
          <a:cs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600">
          <a:solidFill>
            <a:srgbClr val="077457"/>
          </a:solidFill>
          <a:latin typeface="Supermolot" charset="0"/>
          <a:cs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600">
          <a:solidFill>
            <a:srgbClr val="077457"/>
          </a:solidFill>
          <a:latin typeface="Supermolot" charset="0"/>
          <a:cs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600">
          <a:solidFill>
            <a:srgbClr val="077457"/>
          </a:solidFill>
          <a:latin typeface="Supermolot" charset="0"/>
          <a:cs typeface="Arial" pitchFamily="34" charset="0"/>
        </a:defRPr>
      </a:lvl9pPr>
    </p:titleStyle>
    <p:bodyStyle>
      <a:lvl1pPr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kumimoji="1" sz="2000" kern="1200">
          <a:solidFill>
            <a:schemeClr val="bg1"/>
          </a:solidFill>
          <a:latin typeface="Supermolot" pitchFamily="50" charset="-52"/>
          <a:ea typeface="+mn-ea"/>
          <a:cs typeface="Arial" pitchFamily="34" charset="0"/>
        </a:defRPr>
      </a:lvl1pPr>
      <a:lvl2pPr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umimoji="1" kern="1200">
          <a:solidFill>
            <a:schemeClr val="bg1"/>
          </a:solidFill>
          <a:latin typeface="Supermolot" pitchFamily="50" charset="-52"/>
          <a:ea typeface="+mn-ea"/>
          <a:cs typeface="Arial" pitchFamily="34" charset="0"/>
        </a:defRPr>
      </a:lvl2pPr>
      <a:lvl3pPr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umimoji="1" sz="1600" kern="1200">
          <a:solidFill>
            <a:schemeClr val="bg1"/>
          </a:solidFill>
          <a:latin typeface="Supermolot" pitchFamily="50" charset="-52"/>
          <a:ea typeface="+mn-ea"/>
          <a:cs typeface="Arial" pitchFamily="34" charset="0"/>
        </a:defRPr>
      </a:lvl3pPr>
      <a:lvl4pPr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umimoji="1" sz="1400" kern="1200">
          <a:solidFill>
            <a:schemeClr val="bg1"/>
          </a:solidFill>
          <a:latin typeface="Supermolot" pitchFamily="50" charset="-52"/>
          <a:ea typeface="+mn-ea"/>
          <a:cs typeface="Arial" pitchFamily="34" charset="0"/>
        </a:defRPr>
      </a:lvl4pPr>
      <a:lvl5pPr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kumimoji="1" sz="1400" kern="1200">
          <a:solidFill>
            <a:schemeClr val="bg1"/>
          </a:solidFill>
          <a:latin typeface="Supermolot" pitchFamily="50" charset="-52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file:///C:\Users\antova\AppData\Roaming\PowerLexis\PowerLexis%20Panel%20for%20Kaspersky\Resources\images\bg1widescreen.j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4.emf"/><Relationship Id="rId4" Type="http://schemas.openxmlformats.org/officeDocument/2006/relationships/image" Target="../media/image2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BackGroundTitleSlide" descr="C:\Users\antova\AppData\Roaming\PowerLexis\PowerLexis Panel for Kaspersky\Resources\images\bg1widescreen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Slide"/>
          <p:cNvSpPr>
            <a:spLocks noGrp="1"/>
          </p:cNvSpPr>
          <p:nvPr>
            <p:ph type="title"/>
          </p:nvPr>
        </p:nvSpPr>
        <p:spPr>
          <a:xfrm>
            <a:off x="531813" y="3371850"/>
            <a:ext cx="8185150" cy="1017588"/>
          </a:xfrm>
        </p:spPr>
        <p:txBody>
          <a:bodyPr/>
          <a:lstStyle/>
          <a:p>
            <a:pPr defTabSz="912813" eaLnBrk="1" hangingPunct="1">
              <a:lnSpc>
                <a:spcPts val="2925"/>
              </a:lnSpc>
            </a:pPr>
            <a:r>
              <a:rPr lang="ru-RU" altLang="ru-RU" sz="2800" smtClean="0">
                <a:latin typeface="Arial" panose="020B0604020202020204" pitchFamily="34" charset="0"/>
              </a:rPr>
              <a:t>Уязвимости каждого дня, </a:t>
            </a:r>
            <a:br>
              <a:rPr lang="ru-RU" altLang="ru-RU" sz="2800" smtClean="0">
                <a:latin typeface="Arial" panose="020B0604020202020204" pitchFamily="34" charset="0"/>
              </a:rPr>
            </a:br>
            <a:r>
              <a:rPr lang="ru-RU" altLang="ru-RU" sz="2800" smtClean="0">
                <a:latin typeface="Arial" panose="020B0604020202020204" pitchFamily="34" charset="0"/>
              </a:rPr>
              <a:t>развитие информационных угроз</a:t>
            </a:r>
          </a:p>
        </p:txBody>
      </p:sp>
      <p:pic>
        <p:nvPicPr>
          <p:cNvPr id="14340" name="Picture 2" descr="D:\Рабочие материалы, Эля\Касперский шаблоны\08.04.13\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98438"/>
            <a:ext cx="146843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1"/>
          <p:cNvSpPr>
            <a:spLocks noGrp="1"/>
          </p:cNvSpPr>
          <p:nvPr>
            <p:ph type="body" sz="quarter" idx="10"/>
          </p:nvPr>
        </p:nvSpPr>
        <p:spPr>
          <a:xfrm>
            <a:off x="531813" y="5143500"/>
            <a:ext cx="8034337" cy="1016000"/>
          </a:xfrm>
        </p:spPr>
        <p:txBody>
          <a:bodyPr/>
          <a:lstStyle/>
          <a:p>
            <a:pPr lvl="1" eaLnBrk="1" hangingPunct="1"/>
            <a:r>
              <a:rPr lang="ru-RU" altLang="ru-RU" dirty="0" smtClean="0"/>
              <a:t>Ерофеев Александр</a:t>
            </a:r>
          </a:p>
          <a:p>
            <a:pPr eaLnBrk="1" hangingPunct="1"/>
            <a:r>
              <a:rPr lang="ru-RU" altLang="ru-RU" dirty="0" smtClean="0">
                <a:solidFill>
                  <a:srgbClr val="555555"/>
                </a:solidFill>
              </a:rPr>
              <a:t>Директор по стратегическому маркетингу</a:t>
            </a:r>
          </a:p>
          <a:p>
            <a:pPr eaLnBrk="1" hangingPunct="1"/>
            <a:endParaRPr lang="ru-RU" altLang="ru-RU" dirty="0" smtClean="0">
              <a:solidFill>
                <a:srgbClr val="555555"/>
              </a:solidFill>
            </a:endParaRPr>
          </a:p>
        </p:txBody>
      </p:sp>
      <p:sp>
        <p:nvSpPr>
          <p:cNvPr id="14342" name="Прямоугольник 1"/>
          <p:cNvSpPr>
            <a:spLocks noChangeArrowheads="1"/>
          </p:cNvSpPr>
          <p:nvPr/>
        </p:nvSpPr>
        <p:spPr bwMode="auto">
          <a:xfrm>
            <a:off x="7159625" y="6334125"/>
            <a:ext cx="16986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sz="2000" i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i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1600" i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1400" i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sz="1400" i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1400" i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1400" i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1400" i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sz="1400" i="1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ru-RU" altLang="ru-RU" sz="1400" i="0">
                <a:latin typeface="Calibri" panose="020F0502020204030204" pitchFamily="34" charset="0"/>
              </a:rPr>
              <a:t>Москва, </a:t>
            </a:r>
            <a:r>
              <a:rPr kumimoji="0" lang="ru-RU" altLang="ru-RU" sz="1400">
                <a:latin typeface="Arial" panose="020B0604020202020204" pitchFamily="34" charset="0"/>
              </a:rPr>
              <a:t>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0BD8DE-ADFE-49B5-985F-A74101372B34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5" name="[MP4 360p] ATM Carbanak Att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0036"/>
            <a:ext cx="9144000" cy="599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1798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963480"/>
              </p:ext>
            </p:extLst>
          </p:nvPr>
        </p:nvGraphicFramePr>
        <p:xfrm>
          <a:off x="814388" y="1976438"/>
          <a:ext cx="7623175" cy="4483100"/>
        </p:xfrm>
        <a:graphic>
          <a:graphicData uri="http://schemas.openxmlformats.org/drawingml/2006/table">
            <a:tbl>
              <a:tblPr/>
              <a:tblGrid>
                <a:gridCol w="3811587"/>
                <a:gridCol w="3811588"/>
              </a:tblGrid>
              <a:tr h="137404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8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1/3</a:t>
                      </a:r>
                      <a:endParaRPr kumimoji="0" lang="ru-RU" altLang="ru-RU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aleway" charset="0"/>
                        <a:cs typeface="Arial" pitchFamily="34" charset="0"/>
                      </a:endParaRPr>
                    </a:p>
                  </a:txBody>
                  <a:tcPr marL="136800" marR="136800" marT="18001" marB="13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91%</a:t>
                      </a:r>
                      <a:endParaRPr kumimoji="0" lang="ru-RU" altLang="ru-RU" sz="4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aleway" charset="0"/>
                        <a:cs typeface="Arial" pitchFamily="34" charset="0"/>
                      </a:endParaRPr>
                    </a:p>
                  </a:txBody>
                  <a:tcPr marL="136800" marR="136800" marT="18001" marB="136804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895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Компаний потеряли конфиденциальные данные</a:t>
                      </a:r>
                    </a:p>
                  </a:txBody>
                  <a:tcPr marL="137160" marR="137160" marT="137164" marB="137164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Компаний прекратят работать с финансовой организацией, пострадавшей от киберугроз</a:t>
                      </a:r>
                    </a:p>
                  </a:txBody>
                  <a:tcPr marL="137160" marR="137160" marT="137164" marB="137164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aleway" charset="0"/>
                        <a:cs typeface="Arial" pitchFamily="34" charset="0"/>
                      </a:endParaRPr>
                    </a:p>
                  </a:txBody>
                  <a:tcPr marL="137160" marR="137160" marT="137164" marB="137164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aleway" charset="0"/>
                        <a:cs typeface="Arial" pitchFamily="34" charset="0"/>
                      </a:endParaRPr>
                    </a:p>
                  </a:txBody>
                  <a:tcPr marL="137160" marR="137160" marT="137164" marB="137164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Подзаголовок 2"/>
          <p:cNvSpPr txBox="1">
            <a:spLocks/>
          </p:cNvSpPr>
          <p:nvPr/>
        </p:nvSpPr>
        <p:spPr bwMode="auto">
          <a:xfrm>
            <a:off x="5916613" y="3759200"/>
            <a:ext cx="300355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kumimoji="1" sz="20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6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kumimoji="0" lang="ru-RU" altLang="ru-RU" sz="1600" b="1"/>
              <a:t>в </a:t>
            </a:r>
            <a:r>
              <a:rPr kumimoji="0" lang="ru-RU" altLang="ru-RU" sz="1600" b="1">
                <a:solidFill>
                  <a:srgbClr val="B80C0C"/>
                </a:solidFill>
              </a:rPr>
              <a:t>53% </a:t>
            </a:r>
            <a:r>
              <a:rPr kumimoji="0" lang="ru-RU" altLang="ru-RU" sz="1600" b="1"/>
              <a:t>атак были </a:t>
            </a:r>
            <a:r>
              <a:rPr kumimoji="0" lang="ru-RU" altLang="ru-RU" sz="1600"/>
              <a:t>использованы мобильные банковские троянцы</a:t>
            </a:r>
          </a:p>
          <a:p>
            <a:pPr eaLnBrk="1" hangingPunct="1">
              <a:buFontTx/>
              <a:buNone/>
            </a:pPr>
            <a:endParaRPr kumimoji="0" lang="ru-RU" altLang="ru-RU" sz="1600"/>
          </a:p>
          <a:p>
            <a:pPr eaLnBrk="1" hangingPunct="1">
              <a:buFontTx/>
              <a:buChar char="-"/>
            </a:pPr>
            <a:r>
              <a:rPr kumimoji="0" lang="ru-RU" altLang="ru-RU" sz="1600"/>
              <a:t>Число мобильных банковских троянцев </a:t>
            </a:r>
            <a:r>
              <a:rPr kumimoji="0" lang="ru-RU" altLang="ru-RU" sz="1600" b="1"/>
              <a:t>выросло в </a:t>
            </a:r>
            <a:r>
              <a:rPr kumimoji="0" lang="ru-RU" altLang="ru-RU" sz="1600" b="1">
                <a:solidFill>
                  <a:srgbClr val="B80C0C"/>
                </a:solidFill>
              </a:rPr>
              <a:t>9 раз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4165600" y="2376488"/>
          <a:ext cx="4252913" cy="1219200"/>
        </p:xfrm>
        <a:graphic>
          <a:graphicData uri="http://schemas.openxmlformats.org/drawingml/2006/table">
            <a:tbl>
              <a:tblPr/>
              <a:tblGrid>
                <a:gridCol w="4252913"/>
              </a:tblGrid>
              <a:tr h="371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1</a:t>
                      </a:r>
                      <a:r>
                        <a:rPr kumimoji="0" lang="en-US" alt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 </a:t>
                      </a:r>
                      <a:r>
                        <a:rPr kumimoji="0" lang="ru-RU" alt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363</a:t>
                      </a:r>
                      <a:r>
                        <a:rPr kumimoji="0" lang="en-US" alt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 </a:t>
                      </a:r>
                      <a:r>
                        <a:rPr kumimoji="0" lang="ru-RU" altLang="ru-RU" sz="4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549 </a:t>
                      </a:r>
                      <a:endParaRPr kumimoji="0" lang="ru-RU" altLang="ru-RU" sz="4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aleway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уникальных атак</a:t>
                      </a:r>
                      <a:endParaRPr kumimoji="0" lang="ru-RU" alt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aleway" charset="0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36872" name="Группа 12"/>
          <p:cNvGrpSpPr>
            <a:grpSpLocks/>
          </p:cNvGrpSpPr>
          <p:nvPr/>
        </p:nvGrpSpPr>
        <p:grpSpPr bwMode="auto">
          <a:xfrm>
            <a:off x="3692525" y="3544888"/>
            <a:ext cx="2422525" cy="2422525"/>
            <a:chOff x="3920212" y="2119085"/>
            <a:chExt cx="2204584" cy="2204584"/>
          </a:xfrm>
        </p:grpSpPr>
        <p:pic>
          <p:nvPicPr>
            <p:cNvPr id="36874" name="Picture 2" descr="D:\WORK\Kasperskiy\Time_machine\Presentation\PNG\diagramme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0212" y="2119085"/>
              <a:ext cx="2204584" cy="2204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5" name="Прямоугольник 14"/>
            <p:cNvSpPr>
              <a:spLocks noChangeArrowheads="1"/>
            </p:cNvSpPr>
            <p:nvPr/>
          </p:nvSpPr>
          <p:spPr bwMode="auto">
            <a:xfrm>
              <a:off x="5092894" y="3026620"/>
              <a:ext cx="588183" cy="336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defRPr kumimoji="1" sz="20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6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kumimoji="0" lang="ru-RU" altLang="ru-RU" sz="1800" b="1">
                  <a:solidFill>
                    <a:srgbClr val="B80C0C"/>
                  </a:solidFill>
                </a:rPr>
                <a:t>53%</a:t>
              </a:r>
            </a:p>
          </p:txBody>
        </p:sp>
      </p:grpSp>
      <p:sp>
        <p:nvSpPr>
          <p:cNvPr id="36873" name="Заголовок 1"/>
          <p:cNvSpPr>
            <a:spLocks noGrp="1"/>
          </p:cNvSpPr>
          <p:nvPr>
            <p:ph type="title"/>
          </p:nvPr>
        </p:nvSpPr>
        <p:spPr>
          <a:xfrm>
            <a:off x="3875088" y="876300"/>
            <a:ext cx="5045075" cy="1117600"/>
          </a:xfrm>
        </p:spPr>
        <p:txBody>
          <a:bodyPr/>
          <a:lstStyle/>
          <a:p>
            <a:pPr eaLnBrk="1" hangingPunct="1"/>
            <a:r>
              <a:rPr lang="ru-RU" altLang="ru-RU" smtClean="0">
                <a:latin typeface="Raleway" charset="0"/>
              </a:rPr>
              <a:t>Пользователи. </a:t>
            </a:r>
            <a:br>
              <a:rPr lang="ru-RU" altLang="ru-RU" smtClean="0">
                <a:latin typeface="Raleway" charset="0"/>
              </a:rPr>
            </a:br>
            <a:r>
              <a:rPr lang="ru-RU" altLang="ru-RU" smtClean="0">
                <a:latin typeface="Raleway" charset="0"/>
              </a:rPr>
              <a:t>Мобильные угрозы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hteck 2"/>
          <p:cNvSpPr>
            <a:spLocks noChangeArrowheads="1"/>
          </p:cNvSpPr>
          <p:nvPr/>
        </p:nvSpPr>
        <p:spPr bwMode="auto">
          <a:xfrm>
            <a:off x="-53975" y="0"/>
            <a:ext cx="9197975" cy="6958013"/>
          </a:xfrm>
          <a:prstGeom prst="rect">
            <a:avLst/>
          </a:prstGeom>
          <a:solidFill>
            <a:srgbClr val="BBCBC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kumimoji="1" sz="20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1pPr>
            <a:lvl2pPr marL="742950" indent="-28575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2pPr>
            <a:lvl3pPr marL="1143000" indent="-22860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6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3pPr>
            <a:lvl4pPr marL="1600200" indent="-22860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4pPr>
            <a:lvl5pPr marL="2057400" indent="-228600" defTabSz="44926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kumimoji="0" lang="de-DE" altLang="ru-RU" sz="1800">
              <a:latin typeface="Calibri" panose="020F0502020204030204" pitchFamily="34" charset="0"/>
            </a:endParaRP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0"/>
            <a:ext cx="91979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4748213"/>
            <a:ext cx="90725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Заголовок 1"/>
          <p:cNvSpPr>
            <a:spLocks noGrp="1"/>
          </p:cNvSpPr>
          <p:nvPr>
            <p:ph type="title"/>
          </p:nvPr>
        </p:nvSpPr>
        <p:spPr>
          <a:xfrm>
            <a:off x="3875088" y="862013"/>
            <a:ext cx="4640262" cy="1117600"/>
          </a:xfrm>
        </p:spPr>
        <p:txBody>
          <a:bodyPr/>
          <a:lstStyle/>
          <a:p>
            <a:pPr eaLnBrk="1" hangingPunct="1"/>
            <a:r>
              <a:rPr lang="ru-RU" altLang="ru-RU" smtClean="0">
                <a:latin typeface="Raleway" charset="0"/>
              </a:rPr>
              <a:t>Безопасность </a:t>
            </a:r>
            <a:br>
              <a:rPr lang="ru-RU" altLang="ru-RU" smtClean="0">
                <a:latin typeface="Raleway" charset="0"/>
              </a:rPr>
            </a:br>
            <a:r>
              <a:rPr lang="en-US" altLang="ru-RU" smtClean="0">
                <a:latin typeface="Raleway" charset="0"/>
              </a:rPr>
              <a:t>iOS </a:t>
            </a:r>
            <a:r>
              <a:rPr lang="ru-RU" altLang="ru-RU" smtClean="0">
                <a:latin typeface="Raleway" charset="0"/>
              </a:rPr>
              <a:t>и </a:t>
            </a:r>
            <a:r>
              <a:rPr lang="en-US" altLang="ru-RU" smtClean="0">
                <a:latin typeface="Raleway" charset="0"/>
              </a:rPr>
              <a:t>MAC OS</a:t>
            </a:r>
            <a:endParaRPr lang="ru-RU" altLang="ru-RU" smtClean="0">
              <a:latin typeface="Raleway" charset="0"/>
            </a:endParaRPr>
          </a:p>
        </p:txBody>
      </p:sp>
      <p:sp>
        <p:nvSpPr>
          <p:cNvPr id="38916" name="Подзаголовок 2"/>
          <p:cNvSpPr>
            <a:spLocks noGrp="1"/>
          </p:cNvSpPr>
          <p:nvPr>
            <p:ph idx="1"/>
          </p:nvPr>
        </p:nvSpPr>
        <p:spPr>
          <a:xfrm>
            <a:off x="3886200" y="2159000"/>
            <a:ext cx="4629150" cy="4017963"/>
          </a:xfrm>
        </p:spPr>
        <p:txBody>
          <a:bodyPr/>
          <a:lstStyle/>
          <a:p>
            <a:pPr eaLnBrk="1" hangingPunct="1"/>
            <a:r>
              <a:rPr kumimoji="0" lang="en-US" altLang="ru-RU" smtClean="0">
                <a:latin typeface="Raleway" charset="0"/>
              </a:rPr>
              <a:t/>
            </a:r>
            <a:br>
              <a:rPr kumimoji="0" lang="en-US" altLang="ru-RU" smtClean="0">
                <a:latin typeface="Raleway" charset="0"/>
              </a:rPr>
            </a:br>
            <a:endParaRPr kumimoji="0" lang="ru-RU" altLang="ru-RU" smtClean="0">
              <a:latin typeface="Raleway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87800" y="2490788"/>
          <a:ext cx="4656138" cy="4295775"/>
        </p:xfrm>
        <a:graphic>
          <a:graphicData uri="http://schemas.openxmlformats.org/drawingml/2006/table">
            <a:tbl>
              <a:tblPr/>
              <a:tblGrid>
                <a:gridCol w="4656138"/>
              </a:tblGrid>
              <a:tr h="5791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3,7 млн. 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2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попыток заражения </a:t>
                      </a:r>
                      <a:r>
                        <a:rPr kumimoji="0" lang="en-US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Apple-</a:t>
                      </a: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устройств</a:t>
                      </a:r>
                      <a:r>
                        <a:rPr kumimoji="0" lang="en-US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заблокировано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1,5 тыс.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12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новых вредоносных программ обнаружено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в среднем 9 раз 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803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в течение года </a:t>
                      </a:r>
                      <a:r>
                        <a:rPr kumimoji="0" lang="en-US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Mac</a:t>
                      </a: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-пользователь сталкивался с киберугрозой</a:t>
                      </a:r>
                    </a:p>
                  </a:txBody>
                  <a:tcPr marT="45723" marB="45723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9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828675" y="1412875"/>
            <a:ext cx="7686675" cy="1222375"/>
          </a:xfrm>
        </p:spPr>
        <p:txBody>
          <a:bodyPr/>
          <a:lstStyle/>
          <a:p>
            <a:pPr eaLnBrk="1" hangingPunct="1">
              <a:spcBef>
                <a:spcPts val="1200"/>
              </a:spcBef>
              <a:spcAft>
                <a:spcPts val="1200"/>
              </a:spcAft>
            </a:pPr>
            <a:r>
              <a:rPr lang="ru-RU" altLang="ru-RU" smtClean="0">
                <a:latin typeface="Raleway" charset="0"/>
              </a:rPr>
              <a:t>Кибершпионаж </a:t>
            </a:r>
            <a:br>
              <a:rPr lang="ru-RU" altLang="ru-RU" smtClean="0">
                <a:latin typeface="Raleway" charset="0"/>
              </a:rPr>
            </a:br>
            <a:r>
              <a:rPr lang="ru-RU" altLang="ru-RU" smtClean="0">
                <a:latin typeface="Raleway" charset="0"/>
              </a:rPr>
              <a:t>и целевые атаки</a:t>
            </a:r>
            <a:br>
              <a:rPr lang="ru-RU" altLang="ru-RU" smtClean="0">
                <a:latin typeface="Raleway" charset="0"/>
              </a:rPr>
            </a:br>
            <a:r>
              <a:rPr lang="ru-RU" altLang="ru-RU" sz="2900" smtClean="0">
                <a:latin typeface="Raleway" charset="0"/>
              </a:rPr>
              <a:t/>
            </a:r>
            <a:br>
              <a:rPr lang="ru-RU" altLang="ru-RU" sz="2900" smtClean="0">
                <a:latin typeface="Raleway" charset="0"/>
              </a:rPr>
            </a:br>
            <a:r>
              <a:rPr lang="ru-RU" altLang="ru-RU" sz="2900" b="0" u="sng" smtClean="0">
                <a:latin typeface="Raleway" charset="0"/>
              </a:rPr>
              <a:t>apt.securelist.com</a:t>
            </a:r>
            <a:endParaRPr lang="ru-RU" altLang="ru-RU" sz="2900" b="0" smtClean="0">
              <a:latin typeface="Raleway" charset="0"/>
            </a:endParaRPr>
          </a:p>
        </p:txBody>
      </p:sp>
      <p:pic>
        <p:nvPicPr>
          <p:cNvPr id="46083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6138"/>
            <a:ext cx="9144000" cy="347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6138"/>
            <a:ext cx="9144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4713"/>
            <a:ext cx="9144000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3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747713" y="2068513"/>
            <a:ext cx="292100" cy="2992437"/>
            <a:chOff x="748441" y="2068799"/>
            <a:chExt cx="291938" cy="2991938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748441" y="2068799"/>
              <a:ext cx="0" cy="269988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748441" y="4768686"/>
              <a:ext cx="291938" cy="292051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2765425" y="2068513"/>
            <a:ext cx="295275" cy="2992437"/>
            <a:chOff x="2764665" y="2068799"/>
            <a:chExt cx="295345" cy="2991938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2764665" y="2068799"/>
              <a:ext cx="0" cy="269988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2767841" y="4768686"/>
              <a:ext cx="292169" cy="292051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4772025" y="2068513"/>
            <a:ext cx="292100" cy="2992437"/>
            <a:chOff x="4771801" y="2068799"/>
            <a:chExt cx="291938" cy="2991938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4781321" y="2068799"/>
              <a:ext cx="0" cy="269988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4771801" y="4768686"/>
              <a:ext cx="291938" cy="292051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6807200" y="2068513"/>
            <a:ext cx="292100" cy="2992437"/>
            <a:chOff x="6807335" y="2068799"/>
            <a:chExt cx="291938" cy="2991938"/>
          </a:xfrm>
        </p:grpSpPr>
        <p:cxnSp>
          <p:nvCxnSpPr>
            <p:cNvPr id="33" name="Straight Connector 32"/>
            <p:cNvCxnSpPr/>
            <p:nvPr/>
          </p:nvCxnSpPr>
          <p:spPr>
            <a:xfrm flipV="1">
              <a:off x="6812095" y="2068799"/>
              <a:ext cx="0" cy="2699887"/>
            </a:xfrm>
            <a:prstGeom prst="line">
              <a:avLst/>
            </a:prstGeom>
            <a:ln w="12700">
              <a:solidFill>
                <a:schemeClr val="tx2"/>
              </a:solidFill>
              <a:headEnd type="none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6807335" y="4768686"/>
              <a:ext cx="291938" cy="292051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390" name="Picture 35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3994150"/>
            <a:ext cx="9288463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itle 14"/>
          <p:cNvSpPr>
            <a:spLocks noGrp="1"/>
          </p:cNvSpPr>
          <p:nvPr>
            <p:ph type="title"/>
          </p:nvPr>
        </p:nvSpPr>
        <p:spPr>
          <a:xfrm>
            <a:off x="358775" y="415925"/>
            <a:ext cx="8426450" cy="893763"/>
          </a:xfrm>
        </p:spPr>
        <p:txBody>
          <a:bodyPr/>
          <a:lstStyle/>
          <a:p>
            <a:pPr eaLnBrk="1" hangingPunct="1"/>
            <a:r>
              <a:rPr lang="ru-RU" altLang="ru-RU" smtClean="0">
                <a:latin typeface="Raleway" charset="0"/>
              </a:rPr>
              <a:t>Масштаб угрозы</a:t>
            </a:r>
            <a:endParaRPr lang="en-GB" altLang="ru-RU" smtClean="0">
              <a:latin typeface="Raleway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863600" y="2420938"/>
            <a:ext cx="16922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kumimoji="1" sz="20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6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GB" altLang="ru-RU" sz="2800" b="1">
                <a:solidFill>
                  <a:srgbClr val="007360"/>
                </a:solidFill>
                <a:latin typeface="Calibri" panose="020F0502020204030204" pitchFamily="34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>
                <a:solidFill>
                  <a:srgbClr val="007360"/>
                </a:solidFill>
                <a:latin typeface="Calibri" panose="020F0502020204030204" pitchFamily="34" charset="0"/>
              </a:rPr>
              <a:t>новый вирус каждый час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863600" y="1989138"/>
            <a:ext cx="1692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kumimoji="1" sz="20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6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ru-RU" sz="1800" b="1">
                <a:solidFill>
                  <a:schemeClr val="bg2"/>
                </a:solidFill>
                <a:latin typeface="Calibri" panose="020F0502020204030204" pitchFamily="34" charset="0"/>
              </a:rPr>
              <a:t>1994</a:t>
            </a:r>
            <a:endParaRPr kumimoji="0" lang="ru-RU" altLang="ru-RU" sz="1800" b="1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2879725" y="2420938"/>
            <a:ext cx="17287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kumimoji="1" sz="20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6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GB" altLang="ru-RU" sz="2800" b="1">
                <a:solidFill>
                  <a:srgbClr val="007360"/>
                </a:solidFill>
                <a:latin typeface="Calibri" panose="020F0502020204030204" pitchFamily="34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>
                <a:solidFill>
                  <a:srgbClr val="007360"/>
                </a:solidFill>
                <a:latin typeface="Calibri" panose="020F0502020204030204" pitchFamily="34" charset="0"/>
              </a:rPr>
              <a:t>новый вирус каждую минуту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2879725" y="1989138"/>
            <a:ext cx="1692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kumimoji="1" sz="20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6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ru-RU" sz="1800" b="1">
                <a:solidFill>
                  <a:schemeClr val="bg2"/>
                </a:solidFill>
                <a:latin typeface="Calibri" panose="020F0502020204030204" pitchFamily="34" charset="0"/>
              </a:rPr>
              <a:t>2006</a:t>
            </a:r>
            <a:endParaRPr kumimoji="0" lang="ru-RU" altLang="ru-RU" sz="1800" b="1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4895850" y="2420938"/>
            <a:ext cx="18367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kumimoji="1" sz="20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6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GB" altLang="ru-RU" sz="2800" b="1">
                <a:solidFill>
                  <a:srgbClr val="007360"/>
                </a:solidFill>
                <a:latin typeface="Calibri" panose="020F0502020204030204" pitchFamily="34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>
                <a:solidFill>
                  <a:srgbClr val="007360"/>
                </a:solidFill>
                <a:latin typeface="Calibri" panose="020F0502020204030204" pitchFamily="34" charset="0"/>
              </a:rPr>
              <a:t>Новый вирус каждую секунду</a:t>
            </a:r>
            <a:endParaRPr kumimoji="0" lang="en-GB" altLang="ru-RU" sz="1800">
              <a:solidFill>
                <a:srgbClr val="007360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4895850" y="2005013"/>
            <a:ext cx="1692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kumimoji="1" sz="20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6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ru-RU" sz="1800" b="1">
                <a:solidFill>
                  <a:schemeClr val="bg2"/>
                </a:solidFill>
                <a:latin typeface="Calibri" panose="020F0502020204030204" pitchFamily="34" charset="0"/>
              </a:rPr>
              <a:t>2011</a:t>
            </a:r>
            <a:endParaRPr kumimoji="0" lang="ru-RU" altLang="ru-RU" sz="1800" b="1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6911975" y="2420938"/>
            <a:ext cx="2089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kumimoji="1" sz="20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6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GB" altLang="ru-RU" sz="2800" b="1">
                <a:solidFill>
                  <a:srgbClr val="007360"/>
                </a:solidFill>
                <a:latin typeface="Calibri" panose="020F0502020204030204" pitchFamily="34" charset="0"/>
              </a:rPr>
              <a:t>3</a:t>
            </a:r>
            <a:r>
              <a:rPr kumimoji="0" lang="ru-RU" altLang="ru-RU" sz="2800" b="1">
                <a:solidFill>
                  <a:srgbClr val="007360"/>
                </a:solidFill>
                <a:latin typeface="Calibri" panose="020F0502020204030204" pitchFamily="34" charset="0"/>
              </a:rPr>
              <a:t>2</a:t>
            </a:r>
            <a:r>
              <a:rPr kumimoji="0" lang="en-GB" altLang="ru-RU" sz="2800" b="1">
                <a:solidFill>
                  <a:srgbClr val="007360"/>
                </a:solidFill>
                <a:latin typeface="Calibri" panose="020F0502020204030204" pitchFamily="34" charset="0"/>
              </a:rPr>
              <a:t>5</a:t>
            </a:r>
            <a:r>
              <a:rPr kumimoji="0" lang="ru-RU" altLang="ru-RU" sz="2800" b="1">
                <a:solidFill>
                  <a:srgbClr val="007360"/>
                </a:solidFill>
                <a:latin typeface="Calibri" panose="020F0502020204030204" pitchFamily="34" charset="0"/>
              </a:rPr>
              <a:t> </a:t>
            </a:r>
            <a:r>
              <a:rPr kumimoji="0" lang="en-GB" altLang="ru-RU" sz="2800" b="1">
                <a:solidFill>
                  <a:srgbClr val="007360"/>
                </a:solidFill>
                <a:latin typeface="Calibri" panose="020F0502020204030204" pitchFamily="34" charset="0"/>
              </a:rPr>
              <a:t>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ru-RU" altLang="ru-RU" sz="1800">
                <a:solidFill>
                  <a:srgbClr val="007360"/>
                </a:solidFill>
                <a:latin typeface="Calibri" panose="020F0502020204030204" pitchFamily="34" charset="0"/>
              </a:rPr>
              <a:t>Новых вредоносных образцов  в день</a:t>
            </a:r>
            <a:endParaRPr kumimoji="0" lang="en-GB" altLang="ru-RU" sz="1800">
              <a:solidFill>
                <a:srgbClr val="00736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6911975" y="2005013"/>
            <a:ext cx="1692275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kumimoji="1" sz="20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6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kumimoji="0" lang="en-US" altLang="ru-RU" sz="1800" b="1">
                <a:solidFill>
                  <a:schemeClr val="bg2"/>
                </a:solidFill>
                <a:latin typeface="Calibri" panose="020F0502020204030204" pitchFamily="34" charset="0"/>
              </a:rPr>
              <a:t>2014</a:t>
            </a:r>
            <a:endParaRPr kumimoji="0" lang="ru-RU" altLang="ru-RU" sz="1800" b="1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pic>
        <p:nvPicPr>
          <p:cNvPr id="19" name="Picture 18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3994150"/>
            <a:ext cx="6911975" cy="13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3938588"/>
            <a:ext cx="2301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538" y="3938588"/>
            <a:ext cx="2301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3938588"/>
            <a:ext cx="2301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3938588"/>
            <a:ext cx="23018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971550" y="4724400"/>
            <a:ext cx="1079500" cy="1081088"/>
            <a:chOff x="971600" y="4725144"/>
            <a:chExt cx="1080120" cy="1080120"/>
          </a:xfrm>
        </p:grpSpPr>
        <p:sp>
          <p:nvSpPr>
            <p:cNvPr id="44" name="Oval 43"/>
            <p:cNvSpPr/>
            <p:nvPr/>
          </p:nvSpPr>
          <p:spPr>
            <a:xfrm>
              <a:off x="971600" y="4725144"/>
              <a:ext cx="1080120" cy="10801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GB" sz="1200" b="1" dirty="0" err="1"/>
            </a:p>
          </p:txBody>
        </p:sp>
        <p:pic>
          <p:nvPicPr>
            <p:cNvPr id="16484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717" y="4833156"/>
              <a:ext cx="697888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2990850" y="4724400"/>
            <a:ext cx="1081088" cy="1081088"/>
            <a:chOff x="2991231" y="4725144"/>
            <a:chExt cx="1080120" cy="1080120"/>
          </a:xfrm>
        </p:grpSpPr>
        <p:sp>
          <p:nvSpPr>
            <p:cNvPr id="50" name="Oval 49"/>
            <p:cNvSpPr/>
            <p:nvPr/>
          </p:nvSpPr>
          <p:spPr>
            <a:xfrm>
              <a:off x="2991231" y="4725144"/>
              <a:ext cx="1080120" cy="10801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GB" sz="1200" b="1" dirty="0" err="1"/>
            </a:p>
          </p:txBody>
        </p:sp>
        <p:grpSp>
          <p:nvGrpSpPr>
            <p:cNvPr id="16478" name="Group 66"/>
            <p:cNvGrpSpPr>
              <a:grpSpLocks/>
            </p:cNvGrpSpPr>
            <p:nvPr/>
          </p:nvGrpSpPr>
          <p:grpSpPr bwMode="auto">
            <a:xfrm>
              <a:off x="3213192" y="4833156"/>
              <a:ext cx="638728" cy="847797"/>
              <a:chOff x="3186070" y="4833156"/>
              <a:chExt cx="669957" cy="889248"/>
            </a:xfrm>
          </p:grpSpPr>
          <p:pic>
            <p:nvPicPr>
              <p:cNvPr id="16479" name="Picture 1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6070" y="4833156"/>
                <a:ext cx="348944" cy="432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80" name="Picture 1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7083" y="4833156"/>
                <a:ext cx="348944" cy="432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81" name="Picture 1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6070" y="5290356"/>
                <a:ext cx="348944" cy="432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82" name="Picture 1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7083" y="5290356"/>
                <a:ext cx="348944" cy="4320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994275" y="4724400"/>
            <a:ext cx="1081088" cy="1081088"/>
            <a:chOff x="4994960" y="4725144"/>
            <a:chExt cx="1080120" cy="1080120"/>
          </a:xfrm>
        </p:grpSpPr>
        <p:sp>
          <p:nvSpPr>
            <p:cNvPr id="54" name="Oval 53"/>
            <p:cNvSpPr/>
            <p:nvPr/>
          </p:nvSpPr>
          <p:spPr>
            <a:xfrm>
              <a:off x="4994960" y="4725144"/>
              <a:ext cx="1080120" cy="10801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GB" sz="1200" b="1" dirty="0" err="1"/>
            </a:p>
          </p:txBody>
        </p:sp>
        <p:grpSp>
          <p:nvGrpSpPr>
            <p:cNvPr id="16460" name="Group 87"/>
            <p:cNvGrpSpPr>
              <a:grpSpLocks/>
            </p:cNvGrpSpPr>
            <p:nvPr/>
          </p:nvGrpSpPr>
          <p:grpSpPr bwMode="auto">
            <a:xfrm>
              <a:off x="5197634" y="4929994"/>
              <a:ext cx="688321" cy="659246"/>
              <a:chOff x="5197634" y="4929994"/>
              <a:chExt cx="688321" cy="659246"/>
            </a:xfrm>
          </p:grpSpPr>
          <p:grpSp>
            <p:nvGrpSpPr>
              <p:cNvPr id="16461" name="Group 67"/>
              <p:cNvGrpSpPr>
                <a:grpSpLocks/>
              </p:cNvGrpSpPr>
              <p:nvPr/>
            </p:nvGrpSpPr>
            <p:grpSpPr bwMode="auto">
              <a:xfrm>
                <a:off x="5197634" y="5153352"/>
                <a:ext cx="328397" cy="435888"/>
                <a:chOff x="3186070" y="4833156"/>
                <a:chExt cx="669957" cy="889248"/>
              </a:xfrm>
            </p:grpSpPr>
            <p:pic>
              <p:nvPicPr>
                <p:cNvPr id="16473" name="Picture 10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86070" y="4833156"/>
                  <a:ext cx="348944" cy="4320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74" name="Picture 10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083" y="4833156"/>
                  <a:ext cx="348944" cy="4320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75" name="Picture 10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86070" y="5290356"/>
                  <a:ext cx="348944" cy="4320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76" name="Picture 10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083" y="5290356"/>
                  <a:ext cx="348944" cy="4320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6462" name="Group 72"/>
              <p:cNvGrpSpPr>
                <a:grpSpLocks/>
              </p:cNvGrpSpPr>
              <p:nvPr/>
            </p:nvGrpSpPr>
            <p:grpSpPr bwMode="auto">
              <a:xfrm>
                <a:off x="5557558" y="5153352"/>
                <a:ext cx="328397" cy="435888"/>
                <a:chOff x="3186070" y="4833156"/>
                <a:chExt cx="669957" cy="889248"/>
              </a:xfrm>
            </p:grpSpPr>
            <p:pic>
              <p:nvPicPr>
                <p:cNvPr id="16469" name="Picture 10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86070" y="4833156"/>
                  <a:ext cx="348944" cy="4320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70" name="Picture 10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083" y="4833156"/>
                  <a:ext cx="348944" cy="4320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71" name="Picture 10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86070" y="5290356"/>
                  <a:ext cx="348944" cy="4320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72" name="Picture 10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083" y="5290356"/>
                  <a:ext cx="348944" cy="4320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6463" name="Group 77"/>
              <p:cNvGrpSpPr>
                <a:grpSpLocks/>
              </p:cNvGrpSpPr>
              <p:nvPr/>
            </p:nvGrpSpPr>
            <p:grpSpPr bwMode="auto">
              <a:xfrm>
                <a:off x="5197634" y="4929994"/>
                <a:ext cx="328397" cy="211780"/>
                <a:chOff x="3186070" y="5290356"/>
                <a:chExt cx="669957" cy="432048"/>
              </a:xfrm>
            </p:grpSpPr>
            <p:pic>
              <p:nvPicPr>
                <p:cNvPr id="16467" name="Picture 10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86070" y="5290356"/>
                  <a:ext cx="348944" cy="4320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68" name="Picture 10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083" y="5290356"/>
                  <a:ext cx="348944" cy="4320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6464" name="Group 82"/>
              <p:cNvGrpSpPr>
                <a:grpSpLocks/>
              </p:cNvGrpSpPr>
              <p:nvPr/>
            </p:nvGrpSpPr>
            <p:grpSpPr bwMode="auto">
              <a:xfrm>
                <a:off x="5557558" y="4929994"/>
                <a:ext cx="328397" cy="211780"/>
                <a:chOff x="3186070" y="5290356"/>
                <a:chExt cx="669957" cy="432048"/>
              </a:xfrm>
            </p:grpSpPr>
            <p:pic>
              <p:nvPicPr>
                <p:cNvPr id="16465" name="Picture 10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86070" y="5290356"/>
                  <a:ext cx="348944" cy="4320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6466" name="Picture 10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7083" y="5290356"/>
                  <a:ext cx="348944" cy="4320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7031038" y="4724400"/>
            <a:ext cx="1079500" cy="1081088"/>
            <a:chOff x="7030494" y="4725144"/>
            <a:chExt cx="1080120" cy="1080120"/>
          </a:xfrm>
        </p:grpSpPr>
        <p:sp>
          <p:nvSpPr>
            <p:cNvPr id="58" name="Oval 57"/>
            <p:cNvSpPr/>
            <p:nvPr/>
          </p:nvSpPr>
          <p:spPr>
            <a:xfrm>
              <a:off x="7030494" y="4725144"/>
              <a:ext cx="1080120" cy="108012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GB" sz="1200" b="1" dirty="0" err="1"/>
            </a:p>
          </p:txBody>
        </p:sp>
        <p:grpSp>
          <p:nvGrpSpPr>
            <p:cNvPr id="16410" name="Group 165"/>
            <p:cNvGrpSpPr>
              <a:grpSpLocks/>
            </p:cNvGrpSpPr>
            <p:nvPr/>
          </p:nvGrpSpPr>
          <p:grpSpPr bwMode="auto">
            <a:xfrm>
              <a:off x="7206899" y="4918774"/>
              <a:ext cx="727037" cy="700944"/>
              <a:chOff x="7240443" y="4929994"/>
              <a:chExt cx="727037" cy="700944"/>
            </a:xfrm>
          </p:grpSpPr>
          <p:pic>
            <p:nvPicPr>
              <p:cNvPr id="16411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0443" y="5046788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2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2723" y="5046788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3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0443" y="5163975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4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2723" y="5163975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5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8648" y="5046788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6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0928" y="5046788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7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8648" y="5163975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8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0928" y="5163975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19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0443" y="4929994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0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2723" y="4929994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1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8648" y="4929994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2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0928" y="4929994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3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7556" y="5046788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4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9836" y="5046788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5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7556" y="5163975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6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9836" y="5163975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7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5761" y="5046788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8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8041" y="5046788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29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5761" y="5163975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0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8041" y="5163975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1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7556" y="4929994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2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9836" y="4929994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3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5761" y="4929994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4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8041" y="4929994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5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0443" y="5403011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6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2723" y="5403011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7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0443" y="5520198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8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2723" y="5520198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39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8648" y="5403011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0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0928" y="5403011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1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8648" y="5520198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2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0928" y="5520198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3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40443" y="5286217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4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2723" y="5286217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5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28648" y="5286217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6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0928" y="5286217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7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7556" y="5403011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8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9836" y="5403011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49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7556" y="5520198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50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9836" y="5520198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51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5761" y="5403011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52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8041" y="5403011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53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5761" y="5520198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54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8041" y="5520198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55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07556" y="5286217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56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9836" y="5286217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57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5761" y="5286217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458" name="Picture 10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8041" y="5286217"/>
                <a:ext cx="89439" cy="1107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481263"/>
            <a:ext cx="8643938" cy="416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Заголовок 1"/>
          <p:cNvSpPr>
            <a:spLocks noGrp="1"/>
          </p:cNvSpPr>
          <p:nvPr>
            <p:ph type="title"/>
          </p:nvPr>
        </p:nvSpPr>
        <p:spPr>
          <a:xfrm>
            <a:off x="828675" y="1073150"/>
            <a:ext cx="7686675" cy="1100138"/>
          </a:xfrm>
        </p:spPr>
        <p:txBody>
          <a:bodyPr anchor="t"/>
          <a:lstStyle/>
          <a:p>
            <a:pPr eaLnBrk="1" hangingPunct="1"/>
            <a:r>
              <a:rPr lang="en-US" altLang="ru-RU" smtClean="0">
                <a:latin typeface="Raleway" charset="0"/>
              </a:rPr>
              <a:t>EQUATIONDRUG HDD infect the hard drive firmware  (12)</a:t>
            </a:r>
            <a:endParaRPr lang="ru-RU" altLang="ru-RU" smtClean="0">
              <a:latin typeface="Raleway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kumimoji="0" lang="ru-RU" altLang="ru-RU" b="1" smtClean="0">
                <a:latin typeface="Supermolot" charset="0"/>
              </a:rPr>
              <a:t>БУДУЩЕЕ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/>
          <p:cNvGrpSpPr>
            <a:grpSpLocks/>
          </p:cNvGrpSpPr>
          <p:nvPr/>
        </p:nvGrpSpPr>
        <p:grpSpPr bwMode="auto">
          <a:xfrm>
            <a:off x="5503863" y="1116013"/>
            <a:ext cx="1817687" cy="5643562"/>
            <a:chOff x="5503674" y="1116419"/>
            <a:chExt cx="1817219" cy="5643279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5586203" y="1116419"/>
              <a:ext cx="1656923" cy="1331845"/>
            </a:xfrm>
            <a:prstGeom prst="rect">
              <a:avLst/>
            </a:prstGeom>
            <a:ln w="3175">
              <a:solidFill>
                <a:schemeClr val="accent5">
                  <a:lumMod val="50000"/>
                </a:schemeClr>
              </a:solidFill>
            </a:ln>
          </p:spPr>
          <p:txBody>
            <a:bodyPr wrap="none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0" lang="ru-RU" altLang="ru-RU" sz="1600" b="1" smtClean="0">
                <a:solidFill>
                  <a:schemeClr val="bg1"/>
                </a:solidFill>
                <a:latin typeface="Supermolot" charset="0"/>
              </a:endParaRPr>
            </a:p>
            <a:p>
              <a:pPr algn="ctr" eaLnBrk="1" hangingPunct="1">
                <a:defRPr/>
              </a:pPr>
              <a:r>
                <a:rPr kumimoji="0" lang="ru-RU" altLang="ru-RU" sz="1600" b="1" smtClean="0">
                  <a:solidFill>
                    <a:schemeClr val="bg1"/>
                  </a:solidFill>
                  <a:latin typeface="Supermolot" charset="0"/>
                </a:rPr>
                <a:t>Интернет</a:t>
              </a:r>
            </a:p>
            <a:p>
              <a:pPr algn="ctr" eaLnBrk="1" hangingPunct="1">
                <a:defRPr/>
              </a:pPr>
              <a:r>
                <a:rPr kumimoji="0" lang="ru-RU" altLang="ru-RU" sz="1600" b="1" smtClean="0">
                  <a:solidFill>
                    <a:schemeClr val="bg1"/>
                  </a:solidFill>
                  <a:latin typeface="Supermolot" charset="0"/>
                </a:rPr>
                <a:t>вещей </a:t>
              </a:r>
            </a:p>
          </p:txBody>
        </p:sp>
        <p:pic>
          <p:nvPicPr>
            <p:cNvPr id="63504" name="Picture 2" descr="D:\WORK\Kasperskiy\Time_machine\Presentation\PNG\5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3674" y="2522498"/>
              <a:ext cx="1817219" cy="423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Группа 14"/>
          <p:cNvGrpSpPr>
            <a:grpSpLocks/>
          </p:cNvGrpSpPr>
          <p:nvPr/>
        </p:nvGrpSpPr>
        <p:grpSpPr bwMode="auto">
          <a:xfrm>
            <a:off x="0" y="1116013"/>
            <a:ext cx="1817688" cy="5643562"/>
            <a:chOff x="1" y="1116419"/>
            <a:chExt cx="1817219" cy="5643279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90466" y="1116419"/>
              <a:ext cx="1655335" cy="1331845"/>
            </a:xfrm>
            <a:prstGeom prst="rect">
              <a:avLst/>
            </a:prstGeom>
            <a:ln w="3175">
              <a:solidFill>
                <a:schemeClr val="accent5">
                  <a:lumMod val="50000"/>
                </a:schemeClr>
              </a:solidFill>
            </a:ln>
          </p:spPr>
          <p:txBody>
            <a:bodyPr wrap="none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0" lang="ru-RU" altLang="ru-RU" sz="1600" b="1" smtClean="0">
                <a:solidFill>
                  <a:schemeClr val="bg1"/>
                </a:solidFill>
                <a:latin typeface="Supermolot" charset="0"/>
              </a:endParaRPr>
            </a:p>
            <a:p>
              <a:pPr algn="ctr" eaLnBrk="1" hangingPunct="1">
                <a:defRPr/>
              </a:pPr>
              <a:r>
                <a:rPr kumimoji="0" lang="ru-RU" altLang="ru-RU" sz="1600" b="1" smtClean="0">
                  <a:solidFill>
                    <a:schemeClr val="bg1"/>
                  </a:solidFill>
                  <a:latin typeface="Supermolot" charset="0"/>
                </a:rPr>
                <a:t>Целевые</a:t>
              </a:r>
              <a:br>
                <a:rPr kumimoji="0" lang="ru-RU" altLang="ru-RU" sz="1600" b="1" smtClean="0">
                  <a:solidFill>
                    <a:schemeClr val="bg1"/>
                  </a:solidFill>
                  <a:latin typeface="Supermolot" charset="0"/>
                </a:rPr>
              </a:br>
              <a:r>
                <a:rPr kumimoji="0" lang="ru-RU" altLang="ru-RU" sz="1600" b="1" smtClean="0">
                  <a:solidFill>
                    <a:schemeClr val="bg1"/>
                  </a:solidFill>
                  <a:latin typeface="Supermolot" charset="0"/>
                </a:rPr>
                <a:t>атаки на банки  </a:t>
              </a:r>
            </a:p>
          </p:txBody>
        </p:sp>
        <p:pic>
          <p:nvPicPr>
            <p:cNvPr id="63502" name="Picture 3" descr="D:\WORK\Kasperskiy\Time_machine\Presentation\PNG\1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2522498"/>
              <a:ext cx="1817219" cy="423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Группа 15"/>
          <p:cNvGrpSpPr>
            <a:grpSpLocks/>
          </p:cNvGrpSpPr>
          <p:nvPr/>
        </p:nvGrpSpPr>
        <p:grpSpPr bwMode="auto">
          <a:xfrm>
            <a:off x="1825625" y="1116013"/>
            <a:ext cx="1825625" cy="5643562"/>
            <a:chOff x="1825347" y="1116419"/>
            <a:chExt cx="1826073" cy="5643279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922209" y="1116419"/>
              <a:ext cx="1729211" cy="1331845"/>
            </a:xfrm>
            <a:prstGeom prst="rect">
              <a:avLst/>
            </a:prstGeom>
            <a:ln w="3175">
              <a:solidFill>
                <a:schemeClr val="accent5">
                  <a:lumMod val="50000"/>
                </a:schemeClr>
              </a:solidFill>
            </a:ln>
          </p:spPr>
          <p:txBody>
            <a:bodyPr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0" lang="ru-RU" altLang="ru-RU" sz="1000" b="1" smtClean="0">
                <a:solidFill>
                  <a:schemeClr val="bg1"/>
                </a:solidFill>
                <a:latin typeface="Supermolot" charset="0"/>
              </a:endParaRPr>
            </a:p>
            <a:p>
              <a:pPr algn="ctr" eaLnBrk="1" hangingPunct="1">
                <a:defRPr/>
              </a:pPr>
              <a:r>
                <a:rPr kumimoji="0" lang="ru-RU" altLang="ru-RU" sz="1600" b="1" smtClean="0">
                  <a:solidFill>
                    <a:schemeClr val="bg1"/>
                  </a:solidFill>
                  <a:latin typeface="Supermolot" charset="0"/>
                </a:rPr>
                <a:t>Фрагментация крупных  хакерских групп</a:t>
              </a:r>
            </a:p>
          </p:txBody>
        </p:sp>
        <p:pic>
          <p:nvPicPr>
            <p:cNvPr id="63500" name="Picture 4" descr="D:\WORK\Kasperskiy\Time_machine\Presentation\PNG\2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5347" y="2522498"/>
              <a:ext cx="1826073" cy="423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Группа 16"/>
          <p:cNvGrpSpPr>
            <a:grpSpLocks/>
          </p:cNvGrpSpPr>
          <p:nvPr/>
        </p:nvGrpSpPr>
        <p:grpSpPr bwMode="auto">
          <a:xfrm>
            <a:off x="3659188" y="1116013"/>
            <a:ext cx="1836737" cy="5643562"/>
            <a:chOff x="3659547" y="1116419"/>
            <a:chExt cx="1836000" cy="5643006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3754759" y="1116419"/>
              <a:ext cx="1655098" cy="1331781"/>
            </a:xfrm>
            <a:prstGeom prst="rect">
              <a:avLst/>
            </a:prstGeom>
            <a:ln w="3175">
              <a:solidFill>
                <a:schemeClr val="accent5">
                  <a:lumMod val="50000"/>
                </a:schemeClr>
              </a:solidFill>
            </a:ln>
          </p:spPr>
          <p:txBody>
            <a:bodyPr wrap="none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0" lang="ru-RU" altLang="ru-RU" sz="1600" b="1" smtClean="0">
                <a:solidFill>
                  <a:schemeClr val="bg1"/>
                </a:solidFill>
                <a:latin typeface="Supermolot" charset="0"/>
              </a:endParaRPr>
            </a:p>
            <a:p>
              <a:pPr algn="ctr" eaLnBrk="1" hangingPunct="1">
                <a:defRPr/>
              </a:pPr>
              <a:r>
                <a:rPr kumimoji="0" lang="ru-RU" altLang="ru-RU" sz="1600" b="1" smtClean="0">
                  <a:solidFill>
                    <a:schemeClr val="bg1"/>
                  </a:solidFill>
                  <a:latin typeface="Supermolot" charset="0"/>
                </a:rPr>
                <a:t>Новые </a:t>
              </a:r>
            </a:p>
            <a:p>
              <a:pPr algn="ctr" eaLnBrk="1" hangingPunct="1">
                <a:defRPr/>
              </a:pPr>
              <a:r>
                <a:rPr kumimoji="0" lang="ru-RU" altLang="ru-RU" sz="1600" b="1" smtClean="0">
                  <a:solidFill>
                    <a:schemeClr val="bg1"/>
                  </a:solidFill>
                  <a:latin typeface="Supermolot" charset="0"/>
                </a:rPr>
                <a:t>уязвимости</a:t>
              </a:r>
            </a:p>
          </p:txBody>
        </p:sp>
        <p:pic>
          <p:nvPicPr>
            <p:cNvPr id="63498" name="Picture 5" descr="D:\WORK\Kasperskiy\Time_machine\Presentation\PNG\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9547" y="2522498"/>
              <a:ext cx="1836000" cy="4236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Группа 18"/>
          <p:cNvGrpSpPr>
            <a:grpSpLocks/>
          </p:cNvGrpSpPr>
          <p:nvPr/>
        </p:nvGrpSpPr>
        <p:grpSpPr bwMode="auto">
          <a:xfrm>
            <a:off x="7329488" y="1116013"/>
            <a:ext cx="1835150" cy="5643562"/>
            <a:chOff x="7329020" y="1116419"/>
            <a:chExt cx="1836000" cy="5643006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419549" y="1116419"/>
              <a:ext cx="1654941" cy="1331781"/>
            </a:xfrm>
            <a:prstGeom prst="rect">
              <a:avLst/>
            </a:prstGeom>
            <a:ln w="3175">
              <a:solidFill>
                <a:schemeClr val="accent5">
                  <a:lumMod val="50000"/>
                </a:schemeClr>
              </a:solidFill>
            </a:ln>
          </p:spPr>
          <p:txBody>
            <a:bodyPr wrap="none"/>
            <a:lstStyle>
              <a:lvl1pPr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defRPr/>
              </a:pPr>
              <a:endParaRPr kumimoji="0" lang="ru-RU" altLang="ru-RU" sz="1600" b="1" smtClean="0">
                <a:solidFill>
                  <a:schemeClr val="bg1"/>
                </a:solidFill>
                <a:latin typeface="Supermolot" charset="0"/>
              </a:endParaRPr>
            </a:p>
            <a:p>
              <a:pPr algn="ctr" eaLnBrk="1" hangingPunct="1">
                <a:defRPr/>
              </a:pPr>
              <a:r>
                <a:rPr kumimoji="0" lang="ru-RU" altLang="ru-RU" sz="1600" b="1" smtClean="0">
                  <a:solidFill>
                    <a:schemeClr val="bg1"/>
                  </a:solidFill>
                  <a:latin typeface="Supermolot" charset="0"/>
                </a:rPr>
                <a:t>Ботнеты</a:t>
              </a:r>
              <a:r>
                <a:rPr kumimoji="0" lang="ru-RU" altLang="ru-RU" sz="1600" smtClean="0">
                  <a:solidFill>
                    <a:schemeClr val="bg1"/>
                  </a:solidFill>
                  <a:latin typeface="Supermolot" charset="0"/>
                </a:rPr>
                <a:t> </a:t>
              </a:r>
              <a:br>
                <a:rPr kumimoji="0" lang="ru-RU" altLang="ru-RU" sz="1600" smtClean="0">
                  <a:solidFill>
                    <a:schemeClr val="bg1"/>
                  </a:solidFill>
                  <a:latin typeface="Supermolot" charset="0"/>
                </a:rPr>
              </a:br>
              <a:r>
                <a:rPr kumimoji="0" lang="ru-RU" altLang="ru-RU" sz="1600" b="1" smtClean="0">
                  <a:solidFill>
                    <a:schemeClr val="bg1"/>
                  </a:solidFill>
                  <a:latin typeface="Supermolot" charset="0"/>
                </a:rPr>
                <a:t>под </a:t>
              </a:r>
              <a:r>
                <a:rPr kumimoji="0" lang="en-US" altLang="ru-RU" sz="1600" b="1" smtClean="0">
                  <a:solidFill>
                    <a:schemeClr val="bg1"/>
                  </a:solidFill>
                  <a:latin typeface="Supermolot" charset="0"/>
                </a:rPr>
                <a:t>Mac OS X</a:t>
              </a:r>
              <a:endParaRPr kumimoji="0" lang="ru-RU" altLang="ru-RU" sz="1600" b="1" smtClean="0">
                <a:solidFill>
                  <a:schemeClr val="bg1"/>
                </a:solidFill>
                <a:latin typeface="Supermolot" charset="0"/>
              </a:endParaRPr>
            </a:p>
          </p:txBody>
        </p:sp>
        <p:pic>
          <p:nvPicPr>
            <p:cNvPr id="63496" name="Picture 6" descr="D:\WORK\Kasperskiy\Time_machine\Presentation\PNG\4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9020" y="2522498"/>
              <a:ext cx="1836000" cy="4236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LargeTitle"/>
          <p:cNvSpPr>
            <a:spLocks noGrp="1"/>
          </p:cNvSpPr>
          <p:nvPr>
            <p:ph type="title"/>
          </p:nvPr>
        </p:nvSpPr>
        <p:spPr>
          <a:xfrm>
            <a:off x="358775" y="1689100"/>
            <a:ext cx="8247063" cy="920750"/>
          </a:xfrm>
        </p:spPr>
        <p:txBody>
          <a:bodyPr/>
          <a:lstStyle/>
          <a:p>
            <a:pPr defTabSz="912813">
              <a:lnSpc>
                <a:spcPts val="6225"/>
              </a:lnSpc>
            </a:pPr>
            <a:r>
              <a:rPr kumimoji="0" altLang="ru-RU" cap="none" smtClean="0">
                <a:cs typeface="Arial" panose="020B0604020202020204" pitchFamily="34" charset="0"/>
              </a:rPr>
              <a:t>Спасибо!</a:t>
            </a:r>
          </a:p>
        </p:txBody>
      </p:sp>
      <p:sp>
        <p:nvSpPr>
          <p:cNvPr id="6553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58775" y="2944813"/>
            <a:ext cx="8234363" cy="1827212"/>
          </a:xfrm>
        </p:spPr>
        <p:txBody>
          <a:bodyPr/>
          <a:lstStyle/>
          <a:p>
            <a:pPr defTabSz="912813"/>
            <a:r>
              <a:rPr kumimoji="0" altLang="ru-RU">
                <a:solidFill>
                  <a:srgbClr val="595959"/>
                </a:solidFill>
                <a:cs typeface="Arial" panose="020B0604020202020204" pitchFamily="34" charset="0"/>
              </a:rPr>
              <a:t>Kaspersky Lab HQ</a:t>
            </a:r>
          </a:p>
          <a:p>
            <a:pPr defTabSz="912813"/>
            <a:r>
              <a:rPr kumimoji="0" altLang="ru-RU">
                <a:solidFill>
                  <a:srgbClr val="595959"/>
                </a:solidFill>
                <a:cs typeface="Arial" panose="020B0604020202020204" pitchFamily="34" charset="0"/>
              </a:rPr>
              <a:t>39A/3 Leningradskoe Shosse</a:t>
            </a:r>
          </a:p>
          <a:p>
            <a:pPr defTabSz="912813"/>
            <a:r>
              <a:rPr kumimoji="0" altLang="ru-RU">
                <a:solidFill>
                  <a:srgbClr val="595959"/>
                </a:solidFill>
                <a:cs typeface="Arial" panose="020B0604020202020204" pitchFamily="34" charset="0"/>
              </a:rPr>
              <a:t>Moscow, 125212, Russian Federation</a:t>
            </a:r>
          </a:p>
          <a:p>
            <a:pPr defTabSz="912813"/>
            <a:r>
              <a:rPr kumimoji="0" altLang="ru-RU">
                <a:solidFill>
                  <a:srgbClr val="595959"/>
                </a:solidFill>
                <a:cs typeface="Arial" panose="020B0604020202020204" pitchFamily="34" charset="0"/>
              </a:rPr>
              <a:t>Tel: +7 (495) 797-8700</a:t>
            </a:r>
          </a:p>
          <a:p>
            <a:pPr defTabSz="912813"/>
            <a:r>
              <a:rPr kumimoji="0" altLang="ru-RU">
                <a:solidFill>
                  <a:srgbClr val="595959"/>
                </a:solidFill>
                <a:cs typeface="Arial" panose="020B0604020202020204" pitchFamily="34" charset="0"/>
              </a:rPr>
              <a:t>www.kaspersky.com</a:t>
            </a:r>
            <a:endParaRPr kumimoji="0" lang="ru-RU" altLang="ru-RU">
              <a:solidFill>
                <a:srgbClr val="59595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6363"/>
            <a:ext cx="9144000" cy="4595812"/>
          </a:xfrm>
          <a:prstGeom prst="rect">
            <a:avLst/>
          </a:prstGeom>
          <a:pattFill prst="ltUpDiag">
            <a:fgClr>
              <a:schemeClr val="tx2"/>
            </a:fgClr>
            <a:bgClr>
              <a:schemeClr val="bg1"/>
            </a:bgClr>
          </a:patt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1200" b="1" dirty="0" err="1"/>
          </a:p>
        </p:txBody>
      </p:sp>
      <p:grpSp>
        <p:nvGrpSpPr>
          <p:cNvPr id="18435" name="Group 35"/>
          <p:cNvGrpSpPr>
            <a:grpSpLocks/>
          </p:cNvGrpSpPr>
          <p:nvPr/>
        </p:nvGrpSpPr>
        <p:grpSpPr bwMode="auto">
          <a:xfrm>
            <a:off x="415925" y="1449388"/>
            <a:ext cx="5268913" cy="874712"/>
            <a:chOff x="415233" y="1448780"/>
            <a:chExt cx="5269027" cy="875773"/>
          </a:xfrm>
        </p:grpSpPr>
        <p:pic>
          <p:nvPicPr>
            <p:cNvPr id="18452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233" y="1448780"/>
              <a:ext cx="5269027" cy="875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3" name="TextBox 8"/>
            <p:cNvSpPr txBox="1">
              <a:spLocks noChangeArrowheads="1"/>
            </p:cNvSpPr>
            <p:nvPr/>
          </p:nvSpPr>
          <p:spPr bwMode="auto">
            <a:xfrm>
              <a:off x="2578688" y="1988868"/>
              <a:ext cx="703008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defRPr kumimoji="1" sz="20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1pPr>
              <a:lvl2pPr marL="742950" indent="-28575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2pPr>
              <a:lvl3pPr marL="11430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6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3pPr>
              <a:lvl4pPr marL="16002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4pPr>
              <a:lvl5pPr marL="20574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kumimoji="0" lang="en-US" altLang="ru-RU" sz="1600" b="1">
                  <a:solidFill>
                    <a:schemeClr val="accent1"/>
                  </a:solidFill>
                  <a:latin typeface="Calibri" panose="020F0502020204030204" pitchFamily="34" charset="0"/>
                </a:rPr>
                <a:t>0.1</a:t>
              </a:r>
              <a:r>
                <a:rPr kumimoji="0" lang="en-US" altLang="ru-RU" sz="1100" b="1">
                  <a:solidFill>
                    <a:schemeClr val="accent1"/>
                  </a:solidFill>
                  <a:latin typeface="Calibri" panose="020F0502020204030204" pitchFamily="34" charset="0"/>
                </a:rPr>
                <a:t>%</a:t>
              </a:r>
              <a:endParaRPr kumimoji="0" lang="ru-RU" altLang="ru-RU" sz="1100" b="1">
                <a:solidFill>
                  <a:schemeClr val="accent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8436" name="Group 34"/>
          <p:cNvGrpSpPr>
            <a:grpSpLocks/>
          </p:cNvGrpSpPr>
          <p:nvPr/>
        </p:nvGrpSpPr>
        <p:grpSpPr bwMode="auto">
          <a:xfrm>
            <a:off x="415925" y="2344738"/>
            <a:ext cx="5268913" cy="1189037"/>
            <a:chOff x="415235" y="2344225"/>
            <a:chExt cx="5269028" cy="1190028"/>
          </a:xfrm>
        </p:grpSpPr>
        <p:pic>
          <p:nvPicPr>
            <p:cNvPr id="18450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235" y="2344225"/>
              <a:ext cx="5269028" cy="1190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51" name="TextBox 8"/>
            <p:cNvSpPr txBox="1">
              <a:spLocks noChangeArrowheads="1"/>
            </p:cNvSpPr>
            <p:nvPr/>
          </p:nvSpPr>
          <p:spPr bwMode="auto">
            <a:xfrm>
              <a:off x="2400096" y="2888940"/>
              <a:ext cx="1199796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defRPr kumimoji="1" sz="20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1pPr>
              <a:lvl2pPr marL="742950" indent="-28575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2pPr>
              <a:lvl3pPr marL="11430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6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3pPr>
              <a:lvl4pPr marL="16002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4pPr>
              <a:lvl5pPr marL="20574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kumimoji="0" lang="en-US" altLang="ru-RU" sz="4000" b="1">
                  <a:solidFill>
                    <a:schemeClr val="accent1"/>
                  </a:solidFill>
                  <a:latin typeface="Calibri" panose="020F0502020204030204" pitchFamily="34" charset="0"/>
                </a:rPr>
                <a:t>9.9</a:t>
              </a:r>
              <a:r>
                <a:rPr kumimoji="0" lang="en-US" altLang="ru-RU" sz="2800" b="1">
                  <a:solidFill>
                    <a:schemeClr val="accent1"/>
                  </a:solidFill>
                  <a:latin typeface="Calibri" panose="020F0502020204030204" pitchFamily="34" charset="0"/>
                </a:rPr>
                <a:t>%</a:t>
              </a:r>
              <a:endParaRPr kumimoji="0" lang="ru-RU" altLang="ru-RU" sz="2800" b="1">
                <a:solidFill>
                  <a:schemeClr val="accent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8437" name="Group 33"/>
          <p:cNvGrpSpPr>
            <a:grpSpLocks/>
          </p:cNvGrpSpPr>
          <p:nvPr/>
        </p:nvGrpSpPr>
        <p:grpSpPr bwMode="auto">
          <a:xfrm>
            <a:off x="415925" y="3554413"/>
            <a:ext cx="5268913" cy="2359025"/>
            <a:chOff x="415233" y="3553926"/>
            <a:chExt cx="5269030" cy="2359350"/>
          </a:xfrm>
        </p:grpSpPr>
        <p:pic>
          <p:nvPicPr>
            <p:cNvPr id="18448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233" y="3553926"/>
              <a:ext cx="5269030" cy="235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9" name="TextBox 8"/>
            <p:cNvSpPr txBox="1">
              <a:spLocks noChangeArrowheads="1"/>
            </p:cNvSpPr>
            <p:nvPr/>
          </p:nvSpPr>
          <p:spPr bwMode="auto">
            <a:xfrm>
              <a:off x="1806944" y="4578168"/>
              <a:ext cx="2549032" cy="218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defRPr kumimoji="1" sz="20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1pPr>
              <a:lvl2pPr marL="742950" indent="-28575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2pPr>
              <a:lvl3pPr marL="11430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6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3pPr>
              <a:lvl4pPr marL="16002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4pPr>
              <a:lvl5pPr marL="20574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kumimoji="0" lang="en-US" altLang="ru-RU" sz="8000" b="1">
                  <a:solidFill>
                    <a:schemeClr val="accent1"/>
                  </a:solidFill>
                  <a:latin typeface="Calibri" panose="020F0502020204030204" pitchFamily="34" charset="0"/>
                </a:rPr>
                <a:t>90</a:t>
              </a:r>
              <a:r>
                <a:rPr kumimoji="0" lang="en-US" altLang="ru-RU" sz="6000" b="1">
                  <a:solidFill>
                    <a:schemeClr val="accent1"/>
                  </a:solidFill>
                  <a:latin typeface="Calibri" panose="020F0502020204030204" pitchFamily="34" charset="0"/>
                </a:rPr>
                <a:t>%</a:t>
              </a:r>
              <a:endParaRPr kumimoji="0" lang="ru-RU" altLang="ru-RU" sz="6000" b="1">
                <a:solidFill>
                  <a:schemeClr val="accent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8438" name="Заголовок 1"/>
          <p:cNvSpPr>
            <a:spLocks noGrp="1"/>
          </p:cNvSpPr>
          <p:nvPr>
            <p:ph type="title"/>
          </p:nvPr>
        </p:nvSpPr>
        <p:spPr>
          <a:xfrm>
            <a:off x="358775" y="415925"/>
            <a:ext cx="8426450" cy="893763"/>
          </a:xfrm>
        </p:spPr>
        <p:txBody>
          <a:bodyPr/>
          <a:lstStyle/>
          <a:p>
            <a:pPr eaLnBrk="1" hangingPunct="1"/>
            <a:r>
              <a:rPr lang="ru-RU" altLang="ru-RU" smtClean="0">
                <a:latin typeface="Raleway" charset="0"/>
              </a:rPr>
              <a:t>Виды Угроз</a:t>
            </a:r>
          </a:p>
        </p:txBody>
      </p:sp>
      <p:pic>
        <p:nvPicPr>
          <p:cNvPr id="1843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1550988"/>
            <a:ext cx="573087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2678113"/>
            <a:ext cx="6683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968750"/>
            <a:ext cx="7191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4429125" y="4349750"/>
            <a:ext cx="820738" cy="0"/>
          </a:xfrm>
          <a:prstGeom prst="line">
            <a:avLst/>
          </a:prstGeom>
          <a:ln w="12700">
            <a:solidFill>
              <a:schemeClr val="accent1"/>
            </a:solidFill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3" name="TextBox 4"/>
          <p:cNvSpPr txBox="1">
            <a:spLocks noChangeArrowheads="1"/>
          </p:cNvSpPr>
          <p:nvPr/>
        </p:nvSpPr>
        <p:spPr bwMode="auto">
          <a:xfrm>
            <a:off x="6208713" y="4033838"/>
            <a:ext cx="2359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697" rIns="91394" bIns="4569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kumimoji="1" sz="20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6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kumimoji="0" lang="ru-RU" altLang="ru-RU" b="1">
                <a:solidFill>
                  <a:schemeClr val="accent1"/>
                </a:solidFill>
                <a:latin typeface="Calibri" panose="020F0502020204030204" pitchFamily="34" charset="0"/>
              </a:rPr>
              <a:t>Традиционные киберугрозы</a:t>
            </a:r>
            <a:endParaRPr kumimoji="0" lang="en-GB" altLang="ru-RU" b="1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749675" y="3068638"/>
            <a:ext cx="1508125" cy="0"/>
          </a:xfrm>
          <a:prstGeom prst="line">
            <a:avLst/>
          </a:prstGeom>
          <a:ln w="12700">
            <a:solidFill>
              <a:schemeClr val="accent1"/>
            </a:solidFill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243263" y="2105025"/>
            <a:ext cx="2033587" cy="0"/>
          </a:xfrm>
          <a:prstGeom prst="line">
            <a:avLst/>
          </a:prstGeom>
          <a:ln w="12700">
            <a:solidFill>
              <a:schemeClr val="accent1"/>
            </a:solidFill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6" name="TextBox 4"/>
          <p:cNvSpPr txBox="1">
            <a:spLocks noChangeArrowheads="1"/>
          </p:cNvSpPr>
          <p:nvPr/>
        </p:nvSpPr>
        <p:spPr bwMode="auto">
          <a:xfrm>
            <a:off x="6208713" y="2847975"/>
            <a:ext cx="2359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697" rIns="91394" bIns="4569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kumimoji="1" sz="20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6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kumimoji="0" lang="ru-RU" altLang="ru-RU" b="1">
                <a:solidFill>
                  <a:schemeClr val="accent1"/>
                </a:solidFill>
                <a:latin typeface="Calibri" panose="020F0502020204030204" pitchFamily="34" charset="0"/>
              </a:rPr>
              <a:t>Таргетированные атаки на организации</a:t>
            </a:r>
            <a:endParaRPr kumimoji="0" lang="en-GB" altLang="ru-RU" b="1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18447" name="TextBox 4"/>
          <p:cNvSpPr txBox="1">
            <a:spLocks noChangeArrowheads="1"/>
          </p:cNvSpPr>
          <p:nvPr/>
        </p:nvSpPr>
        <p:spPr bwMode="auto">
          <a:xfrm>
            <a:off x="6208713" y="1697038"/>
            <a:ext cx="2359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697" rIns="91394" bIns="4569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kumimoji="1" sz="20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6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kumimoji="0" lang="ru-RU" altLang="ru-RU" b="1">
                <a:solidFill>
                  <a:schemeClr val="accent1"/>
                </a:solidFill>
                <a:latin typeface="Calibri" panose="020F0502020204030204" pitchFamily="34" charset="0"/>
              </a:rPr>
              <a:t>Кибероружие</a:t>
            </a:r>
            <a:endParaRPr kumimoji="0" lang="en-GB" altLang="ru-RU" b="1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6363"/>
            <a:ext cx="9144000" cy="4595812"/>
          </a:xfrm>
          <a:prstGeom prst="rect">
            <a:avLst/>
          </a:prstGeom>
          <a:pattFill prst="ltUpDiag">
            <a:fgClr>
              <a:schemeClr val="tx2"/>
            </a:fgClr>
            <a:bgClr>
              <a:schemeClr val="bg1"/>
            </a:bgClr>
          </a:patt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1200" b="1" dirty="0" err="1"/>
          </a:p>
        </p:txBody>
      </p:sp>
      <p:grpSp>
        <p:nvGrpSpPr>
          <p:cNvPr id="20483" name="Group 35"/>
          <p:cNvGrpSpPr>
            <a:grpSpLocks/>
          </p:cNvGrpSpPr>
          <p:nvPr/>
        </p:nvGrpSpPr>
        <p:grpSpPr bwMode="auto">
          <a:xfrm>
            <a:off x="415925" y="1449388"/>
            <a:ext cx="5268913" cy="874712"/>
            <a:chOff x="415233" y="1448780"/>
            <a:chExt cx="5269027" cy="875773"/>
          </a:xfrm>
        </p:grpSpPr>
        <p:pic>
          <p:nvPicPr>
            <p:cNvPr id="20500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233" y="1448780"/>
              <a:ext cx="5269027" cy="875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1" name="TextBox 8"/>
            <p:cNvSpPr txBox="1">
              <a:spLocks noChangeArrowheads="1"/>
            </p:cNvSpPr>
            <p:nvPr/>
          </p:nvSpPr>
          <p:spPr bwMode="auto">
            <a:xfrm>
              <a:off x="2578688" y="1988868"/>
              <a:ext cx="703008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defRPr kumimoji="1" sz="20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1pPr>
              <a:lvl2pPr marL="742950" indent="-28575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2pPr>
              <a:lvl3pPr marL="11430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6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3pPr>
              <a:lvl4pPr marL="16002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4pPr>
              <a:lvl5pPr marL="20574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kumimoji="0" lang="en-US" altLang="ru-RU" sz="1600" b="1">
                  <a:solidFill>
                    <a:schemeClr val="accent1"/>
                  </a:solidFill>
                  <a:latin typeface="Calibri" panose="020F0502020204030204" pitchFamily="34" charset="0"/>
                </a:rPr>
                <a:t>0.1</a:t>
              </a:r>
              <a:r>
                <a:rPr kumimoji="0" lang="en-US" altLang="ru-RU" sz="1100" b="1">
                  <a:solidFill>
                    <a:schemeClr val="accent1"/>
                  </a:solidFill>
                  <a:latin typeface="Calibri" panose="020F0502020204030204" pitchFamily="34" charset="0"/>
                </a:rPr>
                <a:t>%</a:t>
              </a:r>
              <a:endParaRPr kumimoji="0" lang="ru-RU" altLang="ru-RU" sz="1100" b="1">
                <a:solidFill>
                  <a:schemeClr val="accent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0484" name="Group 34"/>
          <p:cNvGrpSpPr>
            <a:grpSpLocks/>
          </p:cNvGrpSpPr>
          <p:nvPr/>
        </p:nvGrpSpPr>
        <p:grpSpPr bwMode="auto">
          <a:xfrm>
            <a:off x="415925" y="2344738"/>
            <a:ext cx="5268913" cy="1189037"/>
            <a:chOff x="415235" y="2344225"/>
            <a:chExt cx="5269028" cy="1190028"/>
          </a:xfrm>
        </p:grpSpPr>
        <p:pic>
          <p:nvPicPr>
            <p:cNvPr id="20498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235" y="2344225"/>
              <a:ext cx="5269028" cy="1190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9" name="TextBox 8"/>
            <p:cNvSpPr txBox="1">
              <a:spLocks noChangeArrowheads="1"/>
            </p:cNvSpPr>
            <p:nvPr/>
          </p:nvSpPr>
          <p:spPr bwMode="auto">
            <a:xfrm>
              <a:off x="2400096" y="2888940"/>
              <a:ext cx="1199796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defRPr kumimoji="1" sz="20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1pPr>
              <a:lvl2pPr marL="742950" indent="-28575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2pPr>
              <a:lvl3pPr marL="11430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6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3pPr>
              <a:lvl4pPr marL="16002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4pPr>
              <a:lvl5pPr marL="20574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kumimoji="0" lang="en-US" altLang="ru-RU" sz="4000" b="1">
                  <a:solidFill>
                    <a:schemeClr val="accent1"/>
                  </a:solidFill>
                  <a:latin typeface="Calibri" panose="020F0502020204030204" pitchFamily="34" charset="0"/>
                </a:rPr>
                <a:t>9.9</a:t>
              </a:r>
              <a:r>
                <a:rPr kumimoji="0" lang="en-US" altLang="ru-RU" sz="2800" b="1">
                  <a:solidFill>
                    <a:schemeClr val="accent1"/>
                  </a:solidFill>
                  <a:latin typeface="Calibri" panose="020F0502020204030204" pitchFamily="34" charset="0"/>
                </a:rPr>
                <a:t>%</a:t>
              </a:r>
              <a:endParaRPr kumimoji="0" lang="ru-RU" altLang="ru-RU" sz="2800" b="1">
                <a:solidFill>
                  <a:schemeClr val="accent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0485" name="Group 33"/>
          <p:cNvGrpSpPr>
            <a:grpSpLocks/>
          </p:cNvGrpSpPr>
          <p:nvPr/>
        </p:nvGrpSpPr>
        <p:grpSpPr bwMode="auto">
          <a:xfrm>
            <a:off x="415925" y="3554413"/>
            <a:ext cx="5268913" cy="2359025"/>
            <a:chOff x="415233" y="3553926"/>
            <a:chExt cx="5269030" cy="2359350"/>
          </a:xfrm>
        </p:grpSpPr>
        <p:pic>
          <p:nvPicPr>
            <p:cNvPr id="20496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233" y="3553926"/>
              <a:ext cx="5269030" cy="235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7" name="TextBox 8"/>
            <p:cNvSpPr txBox="1">
              <a:spLocks noChangeArrowheads="1"/>
            </p:cNvSpPr>
            <p:nvPr/>
          </p:nvSpPr>
          <p:spPr bwMode="auto">
            <a:xfrm>
              <a:off x="1806944" y="4578168"/>
              <a:ext cx="2549032" cy="218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 defTabSz="912813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defRPr kumimoji="1" sz="20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1pPr>
              <a:lvl2pPr marL="742950" indent="-28575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2pPr>
              <a:lvl3pPr marL="11430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6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3pPr>
              <a:lvl4pPr marL="16002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4pPr>
              <a:lvl5pPr marL="2057400" indent="-228600" defTabSz="912813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5pPr>
              <a:lvl6pPr marL="25146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6pPr>
              <a:lvl7pPr marL="29718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7pPr>
              <a:lvl8pPr marL="34290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8pPr>
              <a:lvl9pPr marL="3886200" indent="-228600" defTabSz="912813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kumimoji="0" lang="en-US" altLang="ru-RU" sz="8000" b="1">
                  <a:solidFill>
                    <a:schemeClr val="accent1"/>
                  </a:solidFill>
                  <a:latin typeface="Calibri" panose="020F0502020204030204" pitchFamily="34" charset="0"/>
                </a:rPr>
                <a:t>90</a:t>
              </a:r>
              <a:r>
                <a:rPr kumimoji="0" lang="en-US" altLang="ru-RU" sz="6000" b="1">
                  <a:solidFill>
                    <a:schemeClr val="accent1"/>
                  </a:solidFill>
                  <a:latin typeface="Calibri" panose="020F0502020204030204" pitchFamily="34" charset="0"/>
                </a:rPr>
                <a:t>%</a:t>
              </a:r>
              <a:endParaRPr kumimoji="0" lang="ru-RU" altLang="ru-RU" sz="6000" b="1">
                <a:solidFill>
                  <a:schemeClr val="accent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0486" name="Заголовок 1"/>
          <p:cNvSpPr>
            <a:spLocks noGrp="1"/>
          </p:cNvSpPr>
          <p:nvPr>
            <p:ph type="title"/>
          </p:nvPr>
        </p:nvSpPr>
        <p:spPr>
          <a:xfrm>
            <a:off x="358775" y="415925"/>
            <a:ext cx="8426450" cy="893763"/>
          </a:xfrm>
        </p:spPr>
        <p:txBody>
          <a:bodyPr/>
          <a:lstStyle/>
          <a:p>
            <a:pPr eaLnBrk="1" hangingPunct="1"/>
            <a:r>
              <a:rPr lang="ru-RU" altLang="ru-RU" smtClean="0">
                <a:latin typeface="Raleway" charset="0"/>
              </a:rPr>
              <a:t>Защита от Угроз</a:t>
            </a:r>
          </a:p>
        </p:txBody>
      </p:sp>
      <p:pic>
        <p:nvPicPr>
          <p:cNvPr id="20487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1550988"/>
            <a:ext cx="573087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2678113"/>
            <a:ext cx="6683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968750"/>
            <a:ext cx="719137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4429125" y="4349750"/>
            <a:ext cx="820738" cy="0"/>
          </a:xfrm>
          <a:prstGeom prst="line">
            <a:avLst/>
          </a:prstGeom>
          <a:ln w="12700">
            <a:solidFill>
              <a:schemeClr val="accent1"/>
            </a:solidFill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1" name="TextBox 4"/>
          <p:cNvSpPr txBox="1">
            <a:spLocks noChangeArrowheads="1"/>
          </p:cNvSpPr>
          <p:nvPr/>
        </p:nvSpPr>
        <p:spPr bwMode="auto">
          <a:xfrm>
            <a:off x="6208713" y="4033838"/>
            <a:ext cx="235902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697" rIns="91394" bIns="4569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kumimoji="1" sz="20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6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kumimoji="0" lang="ru-RU" altLang="ru-RU" b="1">
                <a:solidFill>
                  <a:schemeClr val="accent1"/>
                </a:solidFill>
                <a:latin typeface="Calibri" panose="020F0502020204030204" pitchFamily="34" charset="0"/>
              </a:rPr>
              <a:t>Защита </a:t>
            </a:r>
            <a:r>
              <a:rPr kumimoji="0" lang="en-US" altLang="ru-RU" b="1">
                <a:solidFill>
                  <a:schemeClr val="accent1"/>
                </a:solidFill>
                <a:latin typeface="Calibri" panose="020F0502020204030204" pitchFamily="34" charset="0"/>
              </a:rPr>
              <a:t>IS</a:t>
            </a:r>
            <a:r>
              <a:rPr kumimoji="0" lang="ru-RU" altLang="ru-RU" b="1">
                <a:solidFill>
                  <a:schemeClr val="accent1"/>
                </a:solidFill>
                <a:latin typeface="Calibri" panose="020F0502020204030204" pitchFamily="34" charset="0"/>
              </a:rPr>
              <a:t>, Осторожность, Обновления</a:t>
            </a:r>
            <a:endParaRPr kumimoji="0" lang="en-GB" altLang="ru-RU" b="1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749675" y="3068638"/>
            <a:ext cx="1508125" cy="0"/>
          </a:xfrm>
          <a:prstGeom prst="line">
            <a:avLst/>
          </a:prstGeom>
          <a:ln w="12700">
            <a:solidFill>
              <a:schemeClr val="accent1"/>
            </a:solidFill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243263" y="2105025"/>
            <a:ext cx="2033587" cy="0"/>
          </a:xfrm>
          <a:prstGeom prst="line">
            <a:avLst/>
          </a:prstGeom>
          <a:ln w="12700">
            <a:solidFill>
              <a:schemeClr val="accent1"/>
            </a:solidFill>
            <a:headEnd type="none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4" name="TextBox 4"/>
          <p:cNvSpPr txBox="1">
            <a:spLocks noChangeArrowheads="1"/>
          </p:cNvSpPr>
          <p:nvPr/>
        </p:nvSpPr>
        <p:spPr bwMode="auto">
          <a:xfrm>
            <a:off x="6208713" y="2732088"/>
            <a:ext cx="27813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697" rIns="91394" bIns="4569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kumimoji="1" sz="20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6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kumimoji="0" lang="ru-RU" altLang="ru-RU" b="1">
                <a:solidFill>
                  <a:schemeClr val="accent1"/>
                </a:solidFill>
                <a:latin typeface="Calibri" panose="020F0502020204030204" pitchFamily="34" charset="0"/>
              </a:rPr>
              <a:t>Проактивная защита, политики безопасности </a:t>
            </a:r>
            <a:endParaRPr kumimoji="0" lang="en-GB" altLang="ru-RU" b="1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20495" name="TextBox 4"/>
          <p:cNvSpPr txBox="1">
            <a:spLocks noChangeArrowheads="1"/>
          </p:cNvSpPr>
          <p:nvPr/>
        </p:nvSpPr>
        <p:spPr bwMode="auto">
          <a:xfrm>
            <a:off x="6208713" y="1697038"/>
            <a:ext cx="23590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697" rIns="91394" bIns="4569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kumimoji="1" sz="20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6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kumimoji="0" lang="ru-RU" altLang="ru-RU" b="1">
                <a:solidFill>
                  <a:schemeClr val="accent1"/>
                </a:solidFill>
                <a:latin typeface="Calibri" panose="020F0502020204030204" pitchFamily="34" charset="0"/>
              </a:rPr>
              <a:t>Эксперты по безопасности</a:t>
            </a:r>
            <a:endParaRPr kumimoji="0" lang="en-GB" altLang="ru-RU" b="1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828675" y="1073150"/>
            <a:ext cx="7686675" cy="1190625"/>
          </a:xfrm>
        </p:spPr>
        <p:txBody>
          <a:bodyPr anchor="t"/>
          <a:lstStyle/>
          <a:p>
            <a:pPr eaLnBrk="1" hangingPunct="1"/>
            <a:r>
              <a:rPr lang="ru-RU" altLang="ru-RU" smtClean="0">
                <a:latin typeface="Raleway" charset="0"/>
              </a:rPr>
              <a:t>Кибершпионаж </a:t>
            </a:r>
            <a:br>
              <a:rPr lang="ru-RU" altLang="ru-RU" smtClean="0">
                <a:latin typeface="Raleway" charset="0"/>
              </a:rPr>
            </a:br>
            <a:r>
              <a:rPr lang="ru-RU" altLang="ru-RU" smtClean="0">
                <a:latin typeface="Raleway" charset="0"/>
              </a:rPr>
              <a:t>и целевые атаки</a:t>
            </a: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idx="1"/>
          </p:nvPr>
        </p:nvGraphicFramePr>
        <p:xfrm>
          <a:off x="847725" y="2338388"/>
          <a:ext cx="7667625" cy="3443291"/>
        </p:xfrm>
        <a:graphic>
          <a:graphicData uri="http://schemas.openxmlformats.org/drawingml/2006/table">
            <a:tbl>
              <a:tblPr/>
              <a:tblGrid>
                <a:gridCol w="2911475"/>
                <a:gridCol w="1509713"/>
                <a:gridCol w="3246437"/>
              </a:tblGrid>
              <a:tr h="975356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4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Raleway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в 2,4 раза</a:t>
                      </a:r>
                      <a:endParaRPr kumimoji="0" lang="ru-RU" altLang="ru-RU" sz="6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Raleway" charset="0"/>
                        <a:cs typeface="Arial" pitchFamily="34" charset="0"/>
                      </a:endParaRPr>
                    </a:p>
                  </a:txBody>
                  <a:tcPr marL="0" marR="0" marT="0" marB="0" anchor="b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4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Raleway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6331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2013 </a:t>
                      </a:r>
                      <a:r>
                        <a:rPr kumimoji="0" lang="ru-RU" alt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год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6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&lt;</a:t>
                      </a:r>
                      <a:endParaRPr kumimoji="0" lang="ru-RU" altLang="ru-RU" sz="6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aleway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6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2014</a:t>
                      </a:r>
                      <a:r>
                        <a:rPr kumimoji="0" lang="en-US" altLang="ru-RU" sz="6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alt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год</a:t>
                      </a:r>
                      <a:endParaRPr kumimoji="0" lang="ru-RU" altLang="ru-RU" sz="6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aleway" charset="0"/>
                        <a:cs typeface="Arial" pitchFamily="34" charset="0"/>
                      </a:endParaRPr>
                    </a:p>
                  </a:txBody>
                  <a:tcPr marL="0" marR="0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4617">
                <a:tc grid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4400 </a:t>
                      </a: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организаций стали жертвами таргетированных атак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marT="45709" marB="45709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828675" y="1000125"/>
            <a:ext cx="7686675" cy="849313"/>
          </a:xfrm>
        </p:spPr>
        <p:txBody>
          <a:bodyPr/>
          <a:lstStyle/>
          <a:p>
            <a:pPr eaLnBrk="1" hangingPunct="1"/>
            <a:r>
              <a:rPr lang="ru-RU" altLang="ru-RU" smtClean="0">
                <a:latin typeface="Raleway" charset="0"/>
              </a:rPr>
              <a:t>Потери бизнеса от кибератак             в России 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828675" y="2433638"/>
          <a:ext cx="7667625" cy="2014537"/>
        </p:xfrm>
        <a:graphic>
          <a:graphicData uri="http://schemas.openxmlformats.org/drawingml/2006/table">
            <a:tbl>
              <a:tblPr/>
              <a:tblGrid>
                <a:gridCol w="3390900"/>
                <a:gridCol w="4276725"/>
              </a:tblGrid>
              <a:tr h="1374312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20</a:t>
                      </a:r>
                      <a:r>
                        <a:rPr kumimoji="0" lang="ru-RU" altLang="ru-RU" sz="6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alt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млн. руб.</a:t>
                      </a:r>
                      <a:endParaRPr kumimoji="0" lang="ru-RU" altLang="ru-RU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aleway" charset="0"/>
                        <a:cs typeface="Arial" pitchFamily="34" charset="0"/>
                      </a:endParaRPr>
                    </a:p>
                  </a:txBody>
                  <a:tcPr marL="136800" marR="136800" marT="18004" marB="136831" horzOverflow="overflow">
                    <a:lnL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1746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780</a:t>
                      </a:r>
                      <a:r>
                        <a:rPr kumimoji="0" lang="ru-RU" altLang="ru-RU" sz="6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alt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тыс.</a:t>
                      </a:r>
                      <a:r>
                        <a:rPr kumimoji="0" lang="en-US" alt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altLang="ru-RU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руб.</a:t>
                      </a:r>
                      <a:endParaRPr kumimoji="0" lang="ru-RU" altLang="ru-RU" sz="4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Raleway" charset="0"/>
                        <a:cs typeface="Arial" pitchFamily="34" charset="0"/>
                      </a:endParaRPr>
                    </a:p>
                  </a:txBody>
                  <a:tcPr marL="136800" marR="136800" marT="18004" marB="136831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22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крупный бизнес</a:t>
                      </a:r>
                    </a:p>
                  </a:txBody>
                  <a:tcPr marL="137160" marR="137160" marT="137191" marB="137191" horzOverflow="overflow">
                    <a:lnL>
                      <a:noFill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74625"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kumimoji="1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6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4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200">
                          <a:solidFill>
                            <a:schemeClr val="bg1"/>
                          </a:solidFill>
                          <a:latin typeface="Raleway" charset="0"/>
                          <a:cs typeface="Arial" pitchFamily="34" charset="0"/>
                        </a:defRPr>
                      </a:lvl9pPr>
                    </a:lstStyle>
                    <a:p>
                      <a:pPr marL="1746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Raleway" charset="0"/>
                          <a:cs typeface="Arial" pitchFamily="34" charset="0"/>
                        </a:rPr>
                        <a:t>малый и средний бизнес</a:t>
                      </a:r>
                    </a:p>
                  </a:txBody>
                  <a:tcPr marL="137160" marR="137160" marT="137191" marB="137191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47"/>
          <p:cNvGrpSpPr>
            <a:grpSpLocks/>
          </p:cNvGrpSpPr>
          <p:nvPr/>
        </p:nvGrpSpPr>
        <p:grpSpPr bwMode="auto">
          <a:xfrm>
            <a:off x="468313" y="3786188"/>
            <a:ext cx="8177212" cy="0"/>
            <a:chOff x="468313" y="3780332"/>
            <a:chExt cx="8177942" cy="0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468313" y="3780332"/>
              <a:ext cx="2005191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6641064" y="3780332"/>
              <a:ext cx="2005191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Oval 27"/>
          <p:cNvSpPr/>
          <p:nvPr/>
        </p:nvSpPr>
        <p:spPr>
          <a:xfrm>
            <a:off x="2590800" y="1790700"/>
            <a:ext cx="3962400" cy="3962400"/>
          </a:xfrm>
          <a:prstGeom prst="ellipse">
            <a:avLst/>
          </a:prstGeom>
          <a:pattFill prst="ltUpDiag">
            <a:fgClr>
              <a:schemeClr val="tx2"/>
            </a:fgClr>
            <a:bgClr>
              <a:schemeClr val="bg1"/>
            </a:bgClr>
          </a:patt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2" rIns="91404" bIns="45702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1200" b="1" dirty="0" err="1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775" y="415925"/>
            <a:ext cx="8426450" cy="893763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altLang="ru-RU" sz="3200" smtClean="0">
                <a:latin typeface="Raleway" charset="0"/>
              </a:rPr>
              <a:t>Как распространяются вредоносные программы</a:t>
            </a:r>
          </a:p>
        </p:txBody>
      </p:sp>
      <p:sp>
        <p:nvSpPr>
          <p:cNvPr id="15" name="Объект 2"/>
          <p:cNvSpPr txBox="1">
            <a:spLocks/>
          </p:cNvSpPr>
          <p:nvPr/>
        </p:nvSpPr>
        <p:spPr bwMode="auto">
          <a:xfrm>
            <a:off x="215900" y="2016125"/>
            <a:ext cx="2319338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kumimoji="1" sz="20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6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kumimoji="0" lang="ru-RU" altLang="ru-RU" sz="3200">
                <a:solidFill>
                  <a:schemeClr val="tx1"/>
                </a:solidFill>
                <a:latin typeface="Calibri" panose="020F0502020204030204" pitchFamily="34" charset="0"/>
              </a:rPr>
              <a:t>Наборы эксплойтов</a:t>
            </a:r>
            <a:endParaRPr kumimoji="0" lang="fr-FR" altLang="ru-RU" sz="32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 bwMode="auto">
          <a:xfrm>
            <a:off x="123825" y="4924425"/>
            <a:ext cx="2411413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kumimoji="1" sz="20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6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kumimoji="0" lang="ru-RU" altLang="ru-RU" sz="3200">
                <a:solidFill>
                  <a:schemeClr val="tx1"/>
                </a:solidFill>
                <a:latin typeface="Calibri" panose="020F0502020204030204" pitchFamily="34" charset="0"/>
              </a:rPr>
              <a:t>Электронная почта 3%</a:t>
            </a:r>
            <a:endParaRPr kumimoji="0" lang="fr-FR" altLang="ru-RU" sz="32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 bwMode="auto">
          <a:xfrm>
            <a:off x="6553200" y="2016125"/>
            <a:ext cx="2447925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kumimoji="1" sz="20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6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kumimoji="0" lang="ru-RU" altLang="ru-RU" sz="3200">
                <a:solidFill>
                  <a:schemeClr val="tx1"/>
                </a:solidFill>
                <a:latin typeface="Calibri" panose="020F0502020204030204" pitchFamily="34" charset="0"/>
              </a:rPr>
              <a:t>Социальные сети</a:t>
            </a:r>
            <a:endParaRPr kumimoji="0" lang="fr-FR" altLang="ru-RU" sz="32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Объект 2"/>
          <p:cNvSpPr txBox="1">
            <a:spLocks/>
          </p:cNvSpPr>
          <p:nvPr/>
        </p:nvSpPr>
        <p:spPr bwMode="auto">
          <a:xfrm>
            <a:off x="6654800" y="4745038"/>
            <a:ext cx="1692275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kumimoji="1" sz="20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6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kumimoji="0" lang="fr-FR" altLang="ru-RU" sz="3200">
                <a:solidFill>
                  <a:schemeClr val="tx1"/>
                </a:solidFill>
                <a:latin typeface="Calibri" panose="020F0502020204030204" pitchFamily="34" charset="0"/>
              </a:rPr>
              <a:t>USB</a:t>
            </a:r>
          </a:p>
        </p:txBody>
      </p: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2473325" y="1773238"/>
            <a:ext cx="1333500" cy="1331912"/>
            <a:chOff x="2474055" y="1772628"/>
            <a:chExt cx="1332336" cy="1332336"/>
          </a:xfrm>
        </p:grpSpPr>
        <p:sp>
          <p:nvSpPr>
            <p:cNvPr id="35" name="Oval 34"/>
            <p:cNvSpPr/>
            <p:nvPr/>
          </p:nvSpPr>
          <p:spPr>
            <a:xfrm>
              <a:off x="2474055" y="1772628"/>
              <a:ext cx="1332336" cy="1332336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GB" sz="1200" b="1" dirty="0" err="1"/>
            </a:p>
          </p:txBody>
        </p:sp>
        <p:pic>
          <p:nvPicPr>
            <p:cNvPr id="26652" name="Рисунок 9"/>
            <p:cNvPicPr preferRelativeResize="0"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801" y="1885374"/>
              <a:ext cx="1106845" cy="1106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4" name="Group 43"/>
          <p:cNvGrpSpPr>
            <a:grpSpLocks/>
          </p:cNvGrpSpPr>
          <p:nvPr/>
        </p:nvGrpSpPr>
        <p:grpSpPr bwMode="auto">
          <a:xfrm>
            <a:off x="2473325" y="4430713"/>
            <a:ext cx="1333500" cy="1331912"/>
            <a:chOff x="2474055" y="4430103"/>
            <a:chExt cx="1332336" cy="1332336"/>
          </a:xfrm>
        </p:grpSpPr>
        <p:sp>
          <p:nvSpPr>
            <p:cNvPr id="41" name="Oval 40"/>
            <p:cNvSpPr/>
            <p:nvPr/>
          </p:nvSpPr>
          <p:spPr>
            <a:xfrm>
              <a:off x="2474055" y="4430103"/>
              <a:ext cx="1332336" cy="1332336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GB" sz="1200" b="1" dirty="0" err="1"/>
            </a:p>
          </p:txBody>
        </p:sp>
        <p:pic>
          <p:nvPicPr>
            <p:cNvPr id="26650" name="Рисунок 11"/>
            <p:cNvPicPr preferRelativeResize="0"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801" y="4542849"/>
              <a:ext cx="1106845" cy="1106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5321300" y="4430713"/>
            <a:ext cx="1333500" cy="1331912"/>
            <a:chOff x="5322030" y="4430103"/>
            <a:chExt cx="1332336" cy="1332336"/>
          </a:xfrm>
        </p:grpSpPr>
        <p:sp>
          <p:nvSpPr>
            <p:cNvPr id="42" name="Oval 41"/>
            <p:cNvSpPr/>
            <p:nvPr/>
          </p:nvSpPr>
          <p:spPr>
            <a:xfrm>
              <a:off x="5322030" y="4430103"/>
              <a:ext cx="1332336" cy="1332336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GB" sz="1200" b="1" dirty="0" err="1"/>
            </a:p>
          </p:txBody>
        </p:sp>
        <p:pic>
          <p:nvPicPr>
            <p:cNvPr id="32" name="Picture 3"/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434776" y="4542849"/>
              <a:ext cx="1106845" cy="1106845"/>
            </a:xfrm>
            <a:prstGeom prst="ellipse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532188" y="2790825"/>
            <a:ext cx="2033587" cy="1984375"/>
            <a:chOff x="3532936" y="2790453"/>
            <a:chExt cx="2032599" cy="1985232"/>
          </a:xfrm>
        </p:grpSpPr>
        <p:grpSp>
          <p:nvGrpSpPr>
            <p:cNvPr id="26640" name="Group 2"/>
            <p:cNvGrpSpPr>
              <a:grpSpLocks/>
            </p:cNvGrpSpPr>
            <p:nvPr/>
          </p:nvGrpSpPr>
          <p:grpSpPr bwMode="auto">
            <a:xfrm>
              <a:off x="3574952" y="2790453"/>
              <a:ext cx="1979758" cy="1979758"/>
              <a:chOff x="3465401" y="2310260"/>
              <a:chExt cx="2198860" cy="2198860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3464556" y="2310260"/>
                <a:ext cx="2199393" cy="2199649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GB" sz="1200" b="1" dirty="0" err="1"/>
              </a:p>
            </p:txBody>
          </p:sp>
          <p:pic>
            <p:nvPicPr>
              <p:cNvPr id="26646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9492" y="2456505"/>
                <a:ext cx="1325016" cy="1821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4" name="Isosceles Triangle 33"/>
            <p:cNvSpPr/>
            <p:nvPr/>
          </p:nvSpPr>
          <p:spPr>
            <a:xfrm rot="18900000">
              <a:off x="3532936" y="2947684"/>
              <a:ext cx="360187" cy="107997"/>
            </a:xfrm>
            <a:prstGeom prst="triangle">
              <a:avLst/>
            </a:prstGeom>
            <a:solidFill>
              <a:schemeClr val="bg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GB" sz="1200" b="1" dirty="0" err="1"/>
            </a:p>
          </p:txBody>
        </p:sp>
        <p:sp>
          <p:nvSpPr>
            <p:cNvPr id="36" name="Isosceles Triangle 35"/>
            <p:cNvSpPr/>
            <p:nvPr/>
          </p:nvSpPr>
          <p:spPr>
            <a:xfrm rot="13500000">
              <a:off x="3541497" y="4541477"/>
              <a:ext cx="360518" cy="107898"/>
            </a:xfrm>
            <a:prstGeom prst="triangle">
              <a:avLst/>
            </a:prstGeom>
            <a:solidFill>
              <a:schemeClr val="bg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GB" sz="1200" b="1" dirty="0" err="1"/>
            </a:p>
          </p:txBody>
        </p:sp>
        <p:sp>
          <p:nvSpPr>
            <p:cNvPr id="37" name="Isosceles Triangle 36"/>
            <p:cNvSpPr/>
            <p:nvPr/>
          </p:nvSpPr>
          <p:spPr>
            <a:xfrm rot="2700000" flipH="1">
              <a:off x="5233909" y="2957213"/>
              <a:ext cx="360187" cy="107997"/>
            </a:xfrm>
            <a:prstGeom prst="triangle">
              <a:avLst/>
            </a:prstGeom>
            <a:solidFill>
              <a:schemeClr val="bg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GB" sz="1200" b="1" dirty="0" err="1"/>
            </a:p>
          </p:txBody>
        </p:sp>
        <p:sp>
          <p:nvSpPr>
            <p:cNvPr id="38" name="Isosceles Triangle 37"/>
            <p:cNvSpPr/>
            <p:nvPr/>
          </p:nvSpPr>
          <p:spPr>
            <a:xfrm rot="8100000" flipH="1">
              <a:off x="5205976" y="4541477"/>
              <a:ext cx="360518" cy="107898"/>
            </a:xfrm>
            <a:prstGeom prst="triangle">
              <a:avLst/>
            </a:prstGeom>
            <a:solidFill>
              <a:schemeClr val="bg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GB" sz="1200" b="1" dirty="0" err="1"/>
            </a:p>
          </p:txBody>
        </p:sp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5321300" y="1773238"/>
            <a:ext cx="1195388" cy="1331912"/>
            <a:chOff x="5322030" y="1772628"/>
            <a:chExt cx="1332336" cy="1332336"/>
          </a:xfrm>
        </p:grpSpPr>
        <p:sp>
          <p:nvSpPr>
            <p:cNvPr id="40" name="Oval 39"/>
            <p:cNvSpPr/>
            <p:nvPr/>
          </p:nvSpPr>
          <p:spPr>
            <a:xfrm>
              <a:off x="5322030" y="1772628"/>
              <a:ext cx="1332336" cy="1332336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GB" sz="1200" b="1" dirty="0" err="1"/>
            </a:p>
          </p:txBody>
        </p:sp>
        <p:pic>
          <p:nvPicPr>
            <p:cNvPr id="26639" name="Рисунок 12"/>
            <p:cNvPicPr preferRelativeResize="0"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4776" y="1885374"/>
              <a:ext cx="1106845" cy="1106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358775" y="415925"/>
            <a:ext cx="8426450" cy="893763"/>
          </a:xfrm>
        </p:spPr>
        <p:txBody>
          <a:bodyPr/>
          <a:lstStyle/>
          <a:p>
            <a:pPr eaLnBrk="1" hangingPunct="1"/>
            <a:r>
              <a:rPr lang="ru-RU" altLang="ru-RU" smtClean="0">
                <a:latin typeface="Raleway" charset="0"/>
              </a:rPr>
              <a:t>ВЕБ-угрозы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350" y="1304925"/>
            <a:ext cx="9144000" cy="582613"/>
          </a:xfrm>
          <a:prstGeom prst="rect">
            <a:avLst/>
          </a:prstGeom>
          <a:pattFill prst="ltUpDiag">
            <a:fgClr>
              <a:schemeClr val="tx2"/>
            </a:fgClr>
            <a:bgClr>
              <a:schemeClr val="bg1"/>
            </a:bgClr>
          </a:patt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en-GB" sz="1200" b="1" dirty="0" err="1"/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971550" y="1196975"/>
            <a:ext cx="7092950" cy="863600"/>
            <a:chOff x="971788" y="1051671"/>
            <a:chExt cx="7092600" cy="864012"/>
          </a:xfrm>
        </p:grpSpPr>
        <p:grpSp>
          <p:nvGrpSpPr>
            <p:cNvPr id="28718" name="Group 31"/>
            <p:cNvGrpSpPr>
              <a:grpSpLocks/>
            </p:cNvGrpSpPr>
            <p:nvPr/>
          </p:nvGrpSpPr>
          <p:grpSpPr bwMode="auto">
            <a:xfrm>
              <a:off x="4139952" y="1053433"/>
              <a:ext cx="820093" cy="862250"/>
              <a:chOff x="3458672" y="2310260"/>
              <a:chExt cx="2091354" cy="2198860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3459514" y="2309819"/>
                <a:ext cx="2088847" cy="2199301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GB" sz="1200" b="1" dirty="0" err="1"/>
              </a:p>
            </p:txBody>
          </p:sp>
          <p:pic>
            <p:nvPicPr>
              <p:cNvPr id="28730" name="Picture 1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0913" y="2456506"/>
                <a:ext cx="1325016" cy="18218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719" name="Объект 2"/>
            <p:cNvSpPr txBox="1">
              <a:spLocks/>
            </p:cNvSpPr>
            <p:nvPr/>
          </p:nvSpPr>
          <p:spPr bwMode="auto">
            <a:xfrm>
              <a:off x="971788" y="1268800"/>
              <a:ext cx="1692000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defRPr kumimoji="1" sz="20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6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kumimoji="0" lang="ru-RU" altLang="ru-RU" sz="1400" b="1">
                  <a:solidFill>
                    <a:schemeClr val="tx1"/>
                  </a:solidFill>
                  <a:latin typeface="Calibri" panose="020F0502020204030204" pitchFamily="34" charset="0"/>
                </a:rPr>
                <a:t>Наборы эксплойтов</a:t>
              </a:r>
              <a:endParaRPr kumimoji="0" lang="fr-FR" altLang="ru-RU" sz="1400" b="1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720" name="Объект 2"/>
            <p:cNvSpPr txBox="1">
              <a:spLocks/>
            </p:cNvSpPr>
            <p:nvPr/>
          </p:nvSpPr>
          <p:spPr bwMode="auto">
            <a:xfrm>
              <a:off x="6372388" y="1268800"/>
              <a:ext cx="1692000" cy="3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defRPr kumimoji="1" sz="20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6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kumimoji="0" lang="ru-RU" altLang="ru-RU" sz="1400" b="1">
                  <a:solidFill>
                    <a:schemeClr val="tx1"/>
                  </a:solidFill>
                  <a:latin typeface="Calibri" panose="020F0502020204030204" pitchFamily="34" charset="0"/>
                </a:rPr>
                <a:t>Социальные сети</a:t>
              </a:r>
              <a:endParaRPr kumimoji="0" lang="fr-FR" altLang="ru-RU" sz="1400" b="1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28721" name="Group 34"/>
            <p:cNvGrpSpPr>
              <a:grpSpLocks/>
            </p:cNvGrpSpPr>
            <p:nvPr/>
          </p:nvGrpSpPr>
          <p:grpSpPr bwMode="auto">
            <a:xfrm>
              <a:off x="2771318" y="1053445"/>
              <a:ext cx="862226" cy="862226"/>
              <a:chOff x="2474055" y="1772628"/>
              <a:chExt cx="1332336" cy="1332336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2474991" y="1772342"/>
                <a:ext cx="1331940" cy="1332641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GB" sz="1200" b="1" dirty="0" err="1"/>
              </a:p>
            </p:txBody>
          </p:sp>
          <p:pic>
            <p:nvPicPr>
              <p:cNvPr id="28728" name="Рисунок 9"/>
              <p:cNvPicPr preferRelativeResize="0">
                <a:picLocks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41703" y="1885374"/>
                <a:ext cx="985018" cy="11068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8722" name="Group 35"/>
            <p:cNvGrpSpPr>
              <a:grpSpLocks/>
            </p:cNvGrpSpPr>
            <p:nvPr/>
          </p:nvGrpSpPr>
          <p:grpSpPr bwMode="auto">
            <a:xfrm>
              <a:off x="5452061" y="1051671"/>
              <a:ext cx="864000" cy="864000"/>
              <a:chOff x="5322030" y="1772628"/>
              <a:chExt cx="1332336" cy="1332336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5321153" y="1772628"/>
                <a:ext cx="1334102" cy="1332355"/>
              </a:xfrm>
              <a:prstGeom prst="ellipse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GB" sz="1200" b="1" dirty="0" err="1"/>
              </a:p>
            </p:txBody>
          </p:sp>
          <p:pic>
            <p:nvPicPr>
              <p:cNvPr id="28726" name="Рисунок 12"/>
              <p:cNvPicPr preferRelativeResize="0">
                <a:picLocks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19492" y="1885375"/>
                <a:ext cx="998651" cy="11068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8" name="Isosceles Triangle 37"/>
            <p:cNvSpPr/>
            <p:nvPr/>
          </p:nvSpPr>
          <p:spPr>
            <a:xfrm rot="16200000">
              <a:off x="3771112" y="1430499"/>
              <a:ext cx="360534" cy="107945"/>
            </a:xfrm>
            <a:prstGeom prst="triangle">
              <a:avLst/>
            </a:prstGeom>
            <a:solidFill>
              <a:schemeClr val="bg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GB" sz="1200" b="1" dirty="0" err="1"/>
            </a:p>
          </p:txBody>
        </p:sp>
        <p:sp>
          <p:nvSpPr>
            <p:cNvPr id="40" name="Isosceles Triangle 39"/>
            <p:cNvSpPr/>
            <p:nvPr/>
          </p:nvSpPr>
          <p:spPr>
            <a:xfrm rot="5400000" flipH="1">
              <a:off x="4977552" y="1430499"/>
              <a:ext cx="360534" cy="107945"/>
            </a:xfrm>
            <a:prstGeom prst="triangle">
              <a:avLst/>
            </a:prstGeom>
            <a:solidFill>
              <a:schemeClr val="bg2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en-GB" sz="1200" b="1" dirty="0" err="1"/>
            </a:p>
          </p:txBody>
        </p:sp>
      </p:grpSp>
      <p:sp>
        <p:nvSpPr>
          <p:cNvPr id="47" name="TextBox 4"/>
          <p:cNvSpPr txBox="1">
            <a:spLocks noChangeArrowheads="1"/>
          </p:cNvSpPr>
          <p:nvPr/>
        </p:nvSpPr>
        <p:spPr bwMode="auto">
          <a:xfrm>
            <a:off x="285750" y="6219825"/>
            <a:ext cx="88582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5" rIns="91430" bIns="45715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kumimoji="1" sz="20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6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kumimoji="0"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t>«Лаборатория Касперского» обнаружила почти</a:t>
            </a:r>
            <a:r>
              <a:rPr kumimoji="0" lang="de-DE" altLang="ru-RU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kumimoji="0" lang="de-DE" altLang="ru-RU" b="1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kumimoji="0"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,</a:t>
            </a:r>
            <a:r>
              <a:rPr kumimoji="0" lang="de-DE" altLang="ru-RU" b="1">
                <a:solidFill>
                  <a:srgbClr val="000000"/>
                </a:solidFill>
                <a:latin typeface="Calibri" panose="020F0502020204030204" pitchFamily="34" charset="0"/>
              </a:rPr>
              <a:t>4 </a:t>
            </a:r>
            <a:r>
              <a:rPr kumimoji="0" lang="ru-RU" altLang="ru-RU" b="1">
                <a:solidFill>
                  <a:srgbClr val="000000"/>
                </a:solidFill>
                <a:latin typeface="Calibri" panose="020F0502020204030204" pitchFamily="34" charset="0"/>
              </a:rPr>
              <a:t>млрд</a:t>
            </a:r>
            <a:r>
              <a:rPr kumimoji="0" lang="de-DE" altLang="ru-RU" b="1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kumimoji="0"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t>веб-атак в 2014 году</a:t>
            </a:r>
            <a:endParaRPr kumimoji="0" lang="de-DE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28678" name="Группа 2"/>
          <p:cNvGrpSpPr>
            <a:grpSpLocks/>
          </p:cNvGrpSpPr>
          <p:nvPr/>
        </p:nvGrpSpPr>
        <p:grpSpPr bwMode="auto">
          <a:xfrm>
            <a:off x="0" y="2714625"/>
            <a:ext cx="9017000" cy="3235325"/>
            <a:chOff x="468313" y="3465004"/>
            <a:chExt cx="8208962" cy="2484277"/>
          </a:xfrm>
        </p:grpSpPr>
        <p:sp>
          <p:nvSpPr>
            <p:cNvPr id="28680" name="Text Box 3"/>
            <p:cNvSpPr txBox="1">
              <a:spLocks noChangeArrowheads="1"/>
            </p:cNvSpPr>
            <p:nvPr/>
          </p:nvSpPr>
          <p:spPr bwMode="auto">
            <a:xfrm>
              <a:off x="6057260" y="5445472"/>
              <a:ext cx="1907445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20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6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9pPr>
            </a:lstStyle>
            <a:p>
              <a:pPr marL="0" lvl="1" eaLnBrk="1" hangingPunct="1">
                <a:lnSpc>
                  <a:spcPct val="80000"/>
                </a:lnSpc>
                <a:spcBef>
                  <a:spcPct val="0"/>
                </a:spcBef>
                <a:spcAft>
                  <a:spcPts val="900"/>
                </a:spcAft>
                <a:buClr>
                  <a:srgbClr val="006D55"/>
                </a:buClr>
                <a:buFontTx/>
                <a:buNone/>
              </a:pPr>
              <a:r>
                <a:rPr kumimoji="0" lang="en-US" altLang="ru-RU" sz="2800" b="1">
                  <a:solidFill>
                    <a:schemeClr val="bg2"/>
                  </a:solidFill>
                  <a:latin typeface="Calibri" panose="020F0502020204030204" pitchFamily="34" charset="0"/>
                </a:rPr>
                <a:t>45</a:t>
              </a:r>
              <a:r>
                <a:rPr kumimoji="0" lang="en-US" altLang="ru-RU" sz="200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r>
                <a:rPr kumimoji="0" lang="ru-RU" altLang="ru-RU" sz="2000">
                  <a:solidFill>
                    <a:schemeClr val="tx1"/>
                  </a:solidFill>
                  <a:latin typeface="Calibri" panose="020F0502020204030204" pitchFamily="34" charset="0"/>
                </a:rPr>
                <a:t>атак в секунду</a:t>
              </a:r>
              <a:endParaRPr kumimoji="0" lang="en-US" altLang="ru-RU" sz="20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81" name="Text Box 3"/>
            <p:cNvSpPr txBox="1">
              <a:spLocks noChangeArrowheads="1"/>
            </p:cNvSpPr>
            <p:nvPr/>
          </p:nvSpPr>
          <p:spPr bwMode="auto">
            <a:xfrm>
              <a:off x="719574" y="3969060"/>
              <a:ext cx="2286631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20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6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9pPr>
            </a:lstStyle>
            <a:p>
              <a:pPr marL="0" lvl="1" algn="r" eaLnBrk="1" hangingPunct="1">
                <a:lnSpc>
                  <a:spcPct val="80000"/>
                </a:lnSpc>
                <a:spcBef>
                  <a:spcPct val="0"/>
                </a:spcBef>
                <a:spcAft>
                  <a:spcPts val="900"/>
                </a:spcAft>
                <a:buClr>
                  <a:srgbClr val="006D55"/>
                </a:buClr>
                <a:buFontTx/>
                <a:buNone/>
              </a:pPr>
              <a:r>
                <a:rPr kumimoji="0" lang="en-US" altLang="ru-RU" sz="2800" b="1">
                  <a:solidFill>
                    <a:schemeClr val="bg2"/>
                  </a:solidFill>
                  <a:latin typeface="Calibri" panose="020F0502020204030204" pitchFamily="34" charset="0"/>
                </a:rPr>
                <a:t>3</a:t>
              </a:r>
              <a:r>
                <a:rPr kumimoji="0" lang="ru-RU" altLang="ru-RU" sz="2800" b="1">
                  <a:solidFill>
                    <a:schemeClr val="bg2"/>
                  </a:solidFill>
                  <a:latin typeface="Calibri" panose="020F0502020204030204" pitchFamily="34" charset="0"/>
                </a:rPr>
                <a:t>,</a:t>
              </a:r>
              <a:r>
                <a:rPr kumimoji="0" lang="en-US" altLang="ru-RU" sz="2800" b="1">
                  <a:solidFill>
                    <a:schemeClr val="bg2"/>
                  </a:solidFill>
                  <a:latin typeface="Calibri" panose="020F0502020204030204" pitchFamily="34" charset="0"/>
                </a:rPr>
                <a:t>9 </a:t>
              </a:r>
              <a:r>
                <a:rPr kumimoji="0" lang="ru-RU" altLang="ru-RU" sz="2800" b="1">
                  <a:solidFill>
                    <a:schemeClr val="bg2"/>
                  </a:solidFill>
                  <a:latin typeface="Calibri" panose="020F0502020204030204" pitchFamily="34" charset="0"/>
                </a:rPr>
                <a:t>млн</a:t>
              </a:r>
              <a:r>
                <a:rPr kumimoji="0" lang="en-US" altLang="ru-RU" sz="2800" b="1">
                  <a:solidFill>
                    <a:schemeClr val="bg2"/>
                  </a:solidFill>
                  <a:latin typeface="Calibri" panose="020F0502020204030204" pitchFamily="34" charset="0"/>
                </a:rPr>
                <a:t> </a:t>
              </a:r>
              <a:r>
                <a:rPr kumimoji="0" lang="ru-RU" altLang="ru-RU" sz="2000">
                  <a:solidFill>
                    <a:schemeClr val="tx1"/>
                  </a:solidFill>
                  <a:latin typeface="Calibri" panose="020F0502020204030204" pitchFamily="34" charset="0"/>
                </a:rPr>
                <a:t>атак каждый день</a:t>
              </a:r>
              <a:endParaRPr kumimoji="0" lang="en-US" altLang="ru-RU" sz="20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82" name="Text Box 3"/>
            <p:cNvSpPr txBox="1">
              <a:spLocks noChangeArrowheads="1"/>
            </p:cNvSpPr>
            <p:nvPr/>
          </p:nvSpPr>
          <p:spPr bwMode="auto">
            <a:xfrm>
              <a:off x="6094033" y="3897300"/>
              <a:ext cx="1907445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20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6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9pPr>
            </a:lstStyle>
            <a:p>
              <a:pPr marL="0" lvl="1" eaLnBrk="1" hangingPunct="1">
                <a:lnSpc>
                  <a:spcPct val="80000"/>
                </a:lnSpc>
                <a:spcBef>
                  <a:spcPct val="0"/>
                </a:spcBef>
                <a:spcAft>
                  <a:spcPts val="900"/>
                </a:spcAft>
                <a:buClr>
                  <a:srgbClr val="006D55"/>
                </a:buClr>
                <a:buFontTx/>
                <a:buNone/>
              </a:pPr>
              <a:r>
                <a:rPr kumimoji="0" lang="en-US" altLang="ru-RU" sz="2800" b="1">
                  <a:solidFill>
                    <a:schemeClr val="bg2"/>
                  </a:solidFill>
                  <a:latin typeface="Calibri" panose="020F0502020204030204" pitchFamily="34" charset="0"/>
                </a:rPr>
                <a:t>163000</a:t>
              </a:r>
              <a:r>
                <a:rPr kumimoji="0" lang="en-US" altLang="ru-RU" sz="200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br>
                <a:rPr kumimoji="0" lang="en-US" altLang="ru-RU" sz="200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kumimoji="0" lang="ru-RU" altLang="ru-RU" sz="2000">
                  <a:solidFill>
                    <a:schemeClr val="tx1"/>
                  </a:solidFill>
                  <a:latin typeface="Calibri" panose="020F0502020204030204" pitchFamily="34" charset="0"/>
                </a:rPr>
                <a:t>атак в час</a:t>
              </a:r>
              <a:endParaRPr kumimoji="0" lang="en-US" altLang="ru-RU" sz="20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8683" name="Text Box 3"/>
            <p:cNvSpPr txBox="1">
              <a:spLocks noChangeArrowheads="1"/>
            </p:cNvSpPr>
            <p:nvPr/>
          </p:nvSpPr>
          <p:spPr bwMode="auto">
            <a:xfrm>
              <a:off x="872686" y="5229200"/>
              <a:ext cx="2286631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342900" indent="-3429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20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1pPr>
              <a:lvl2pPr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6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0" algn="l"/>
                  <a:tab pos="446088" algn="l"/>
                  <a:tab pos="895350" algn="l"/>
                  <a:tab pos="1344613" algn="l"/>
                  <a:tab pos="1793875" algn="l"/>
                  <a:tab pos="2243138" algn="l"/>
                  <a:tab pos="2692400" algn="l"/>
                  <a:tab pos="3141663" algn="l"/>
                  <a:tab pos="3590925" algn="l"/>
                  <a:tab pos="4040188" algn="l"/>
                  <a:tab pos="4489450" algn="l"/>
                  <a:tab pos="4938713" algn="l"/>
                  <a:tab pos="5387975" algn="l"/>
                  <a:tab pos="5837238" algn="l"/>
                  <a:tab pos="6286500" algn="l"/>
                  <a:tab pos="6735763" algn="l"/>
                  <a:tab pos="7185025" algn="l"/>
                  <a:tab pos="7634288" algn="l"/>
                  <a:tab pos="8083550" algn="l"/>
                  <a:tab pos="8532813" algn="l"/>
                  <a:tab pos="8982075" algn="l"/>
                </a:tabLst>
                <a:defRPr kumimoji="1" sz="1400">
                  <a:solidFill>
                    <a:schemeClr val="bg1"/>
                  </a:solidFill>
                  <a:latin typeface="Raleway" charset="0"/>
                  <a:cs typeface="Arial" panose="020B0604020202020204" pitchFamily="34" charset="0"/>
                </a:defRPr>
              </a:lvl9pPr>
            </a:lstStyle>
            <a:p>
              <a:pPr marL="0" lvl="1" algn="r" eaLnBrk="1" hangingPunct="1">
                <a:lnSpc>
                  <a:spcPct val="80000"/>
                </a:lnSpc>
                <a:spcBef>
                  <a:spcPct val="0"/>
                </a:spcBef>
                <a:spcAft>
                  <a:spcPts val="900"/>
                </a:spcAft>
                <a:buClr>
                  <a:srgbClr val="006D55"/>
                </a:buClr>
                <a:buFontTx/>
                <a:buNone/>
              </a:pPr>
              <a:r>
                <a:rPr kumimoji="0" lang="en-US" altLang="ru-RU" sz="2800" b="1">
                  <a:solidFill>
                    <a:schemeClr val="bg2"/>
                  </a:solidFill>
                  <a:latin typeface="Calibri" panose="020F0502020204030204" pitchFamily="34" charset="0"/>
                </a:rPr>
                <a:t>2700</a:t>
              </a:r>
              <a:r>
                <a:rPr kumimoji="0" lang="en-US" altLang="ru-RU" sz="2000">
                  <a:solidFill>
                    <a:schemeClr val="tx1"/>
                  </a:solidFill>
                  <a:latin typeface="Calibri" panose="020F0502020204030204" pitchFamily="34" charset="0"/>
                </a:rPr>
                <a:t> </a:t>
              </a:r>
              <a:br>
                <a:rPr kumimoji="0" lang="en-US" altLang="ru-RU" sz="200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kumimoji="0" lang="ru-RU" altLang="ru-RU" sz="2000">
                  <a:solidFill>
                    <a:schemeClr val="tx1"/>
                  </a:solidFill>
                  <a:latin typeface="Calibri" panose="020F0502020204030204" pitchFamily="34" charset="0"/>
                </a:rPr>
                <a:t>атак в минуту</a:t>
              </a:r>
              <a:endParaRPr kumimoji="0" lang="en-US" altLang="ru-RU" sz="20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468313" y="3465004"/>
              <a:ext cx="8208962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685" name="Group 52"/>
            <p:cNvGrpSpPr>
              <a:grpSpLocks/>
            </p:cNvGrpSpPr>
            <p:nvPr/>
          </p:nvGrpSpPr>
          <p:grpSpPr bwMode="auto">
            <a:xfrm>
              <a:off x="3218943" y="3885261"/>
              <a:ext cx="2710218" cy="2064020"/>
              <a:chOff x="3025685" y="2850056"/>
              <a:chExt cx="3435598" cy="2616448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>
                <a:off x="3496093" y="3283090"/>
                <a:ext cx="857401" cy="230239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3457620" y="3491696"/>
                <a:ext cx="1101063" cy="1077028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3587695" y="3689486"/>
                <a:ext cx="765798" cy="1067757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4668606" y="3640039"/>
                <a:ext cx="709005" cy="190064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V="1">
                <a:off x="4730896" y="3140929"/>
                <a:ext cx="1302590" cy="350767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V="1">
                <a:off x="5795319" y="3330992"/>
                <a:ext cx="238167" cy="321408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3690290" y="4737154"/>
                <a:ext cx="866562" cy="180793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4956239" y="4102064"/>
                <a:ext cx="509311" cy="465115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4994712" y="4786601"/>
                <a:ext cx="804272" cy="322954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H="1" flipV="1">
                <a:off x="5729366" y="4109789"/>
                <a:ext cx="122747" cy="868421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6038982" y="3403618"/>
                <a:ext cx="131908" cy="1505057"/>
              </a:xfrm>
              <a:prstGeom prst="line">
                <a:avLst/>
              </a:prstGeom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697" name="Group 64"/>
              <p:cNvGrpSpPr>
                <a:grpSpLocks/>
              </p:cNvGrpSpPr>
              <p:nvPr/>
            </p:nvGrpSpPr>
            <p:grpSpPr bwMode="auto">
              <a:xfrm>
                <a:off x="3025685" y="3002456"/>
                <a:ext cx="587623" cy="587623"/>
                <a:chOff x="3465401" y="2310260"/>
                <a:chExt cx="2198860" cy="2198860"/>
              </a:xfrm>
            </p:grpSpPr>
            <p:sp>
              <p:nvSpPr>
                <p:cNvPr id="84" name="Oval 83"/>
                <p:cNvSpPr/>
                <p:nvPr/>
              </p:nvSpPr>
              <p:spPr>
                <a:xfrm>
                  <a:off x="3463795" y="2336929"/>
                  <a:ext cx="2200600" cy="217410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GB" sz="1200" b="1" dirty="0" err="1"/>
                </a:p>
              </p:txBody>
            </p:sp>
            <p:pic>
              <p:nvPicPr>
                <p:cNvPr id="28717" name="Picture 10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9492" y="2456505"/>
                  <a:ext cx="1325016" cy="18218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8698" name="Group 65"/>
              <p:cNvGrpSpPr>
                <a:grpSpLocks/>
              </p:cNvGrpSpPr>
              <p:nvPr/>
            </p:nvGrpSpPr>
            <p:grpSpPr bwMode="auto">
              <a:xfrm>
                <a:off x="4225835" y="3288206"/>
                <a:ext cx="587623" cy="587623"/>
                <a:chOff x="3465401" y="2310260"/>
                <a:chExt cx="2198860" cy="2198860"/>
              </a:xfrm>
            </p:grpSpPr>
            <p:sp>
              <p:nvSpPr>
                <p:cNvPr id="82" name="Oval 81"/>
                <p:cNvSpPr/>
                <p:nvPr/>
              </p:nvSpPr>
              <p:spPr>
                <a:xfrm>
                  <a:off x="3463212" y="2337374"/>
                  <a:ext cx="2200605" cy="217410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GB" sz="1200" b="1" dirty="0" err="1"/>
                </a:p>
              </p:txBody>
            </p:sp>
            <p:pic>
              <p:nvPicPr>
                <p:cNvPr id="28715" name="Picture 10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9492" y="2456505"/>
                  <a:ext cx="1325016" cy="18218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8699" name="Group 66"/>
              <p:cNvGrpSpPr>
                <a:grpSpLocks/>
              </p:cNvGrpSpPr>
              <p:nvPr/>
            </p:nvGrpSpPr>
            <p:grpSpPr bwMode="auto">
              <a:xfrm>
                <a:off x="5873660" y="2850056"/>
                <a:ext cx="587623" cy="587623"/>
                <a:chOff x="3465401" y="2310260"/>
                <a:chExt cx="2198860" cy="2198860"/>
              </a:xfrm>
            </p:grpSpPr>
            <p:sp>
              <p:nvSpPr>
                <p:cNvPr id="80" name="Oval 79"/>
                <p:cNvSpPr/>
                <p:nvPr/>
              </p:nvSpPr>
              <p:spPr>
                <a:xfrm>
                  <a:off x="3467038" y="2311640"/>
                  <a:ext cx="2200605" cy="2197236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GB" sz="1200" b="1" dirty="0" err="1"/>
                </a:p>
              </p:txBody>
            </p:sp>
            <p:pic>
              <p:nvPicPr>
                <p:cNvPr id="28713" name="Picture 10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9492" y="2456505"/>
                  <a:ext cx="1325016" cy="18218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8700" name="Group 67"/>
              <p:cNvGrpSpPr>
                <a:grpSpLocks/>
              </p:cNvGrpSpPr>
              <p:nvPr/>
            </p:nvGrpSpPr>
            <p:grpSpPr bwMode="auto">
              <a:xfrm>
                <a:off x="5359310" y="3573956"/>
                <a:ext cx="587623" cy="587623"/>
                <a:chOff x="3465401" y="2310260"/>
                <a:chExt cx="2198860" cy="2198860"/>
              </a:xfrm>
            </p:grpSpPr>
            <p:sp>
              <p:nvSpPr>
                <p:cNvPr id="78" name="Oval 77"/>
                <p:cNvSpPr/>
                <p:nvPr/>
              </p:nvSpPr>
              <p:spPr>
                <a:xfrm>
                  <a:off x="3465328" y="2308905"/>
                  <a:ext cx="2200600" cy="2203016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GB" sz="1200" b="1" dirty="0" err="1"/>
                </a:p>
              </p:txBody>
            </p:sp>
            <p:pic>
              <p:nvPicPr>
                <p:cNvPr id="28711" name="Picture 10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9492" y="2456505"/>
                  <a:ext cx="1325016" cy="18218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8701" name="Group 68"/>
              <p:cNvGrpSpPr>
                <a:grpSpLocks/>
              </p:cNvGrpSpPr>
              <p:nvPr/>
            </p:nvGrpSpPr>
            <p:grpSpPr bwMode="auto">
              <a:xfrm>
                <a:off x="3197135" y="4688381"/>
                <a:ext cx="587623" cy="587623"/>
                <a:chOff x="3465401" y="2310260"/>
                <a:chExt cx="2198860" cy="2198860"/>
              </a:xfrm>
            </p:grpSpPr>
            <p:sp>
              <p:nvSpPr>
                <p:cNvPr id="76" name="Oval 75"/>
                <p:cNvSpPr/>
                <p:nvPr/>
              </p:nvSpPr>
              <p:spPr>
                <a:xfrm>
                  <a:off x="3466649" y="2336649"/>
                  <a:ext cx="2166325" cy="2174107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GB" sz="1200" b="1" dirty="0" err="1"/>
                </a:p>
              </p:txBody>
            </p:sp>
            <p:pic>
              <p:nvPicPr>
                <p:cNvPr id="28709" name="Picture 10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9492" y="2456505"/>
                  <a:ext cx="1325016" cy="18218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8702" name="Group 69"/>
              <p:cNvGrpSpPr>
                <a:grpSpLocks/>
              </p:cNvGrpSpPr>
              <p:nvPr/>
            </p:nvGrpSpPr>
            <p:grpSpPr bwMode="auto">
              <a:xfrm>
                <a:off x="4492535" y="4412156"/>
                <a:ext cx="587623" cy="587623"/>
                <a:chOff x="3465401" y="2310260"/>
                <a:chExt cx="2198860" cy="2198860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3466126" y="2312129"/>
                  <a:ext cx="2200605" cy="2197236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GB" sz="1200" b="1" dirty="0" err="1"/>
                </a:p>
              </p:txBody>
            </p:sp>
            <p:pic>
              <p:nvPicPr>
                <p:cNvPr id="28707" name="Picture 10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9492" y="2456505"/>
                  <a:ext cx="1325016" cy="18218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28703" name="Group 70"/>
              <p:cNvGrpSpPr>
                <a:grpSpLocks/>
              </p:cNvGrpSpPr>
              <p:nvPr/>
            </p:nvGrpSpPr>
            <p:grpSpPr bwMode="auto">
              <a:xfrm>
                <a:off x="5740310" y="4878881"/>
                <a:ext cx="587623" cy="587623"/>
                <a:chOff x="3465401" y="2310260"/>
                <a:chExt cx="2198860" cy="2198860"/>
              </a:xfrm>
            </p:grpSpPr>
            <p:sp>
              <p:nvSpPr>
                <p:cNvPr id="72" name="Oval 71"/>
                <p:cNvSpPr/>
                <p:nvPr/>
              </p:nvSpPr>
              <p:spPr>
                <a:xfrm>
                  <a:off x="3465578" y="2311884"/>
                  <a:ext cx="2200600" cy="2197236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kumimoji="0" lang="en-GB" sz="1200" b="1" dirty="0" err="1"/>
                </a:p>
              </p:txBody>
            </p:sp>
            <p:pic>
              <p:nvPicPr>
                <p:cNvPr id="28705" name="Picture 10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9492" y="2456505"/>
                  <a:ext cx="1325016" cy="18218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sp>
        <p:nvSpPr>
          <p:cNvPr id="86" name="Title 1"/>
          <p:cNvSpPr txBox="1">
            <a:spLocks/>
          </p:cNvSpPr>
          <p:nvPr/>
        </p:nvSpPr>
        <p:spPr bwMode="auto">
          <a:xfrm>
            <a:off x="166688" y="2070100"/>
            <a:ext cx="82073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kumimoji="1" sz="20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6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ts val="2925"/>
              </a:lnSpc>
              <a:spcBef>
                <a:spcPct val="0"/>
              </a:spcBef>
              <a:buFontTx/>
              <a:buNone/>
            </a:pPr>
            <a:r>
              <a:rPr kumimoji="0" lang="ru-RU" altLang="ru-RU" sz="2500" b="1">
                <a:solidFill>
                  <a:srgbClr val="007360"/>
                </a:solidFill>
                <a:latin typeface="Calibri" panose="020F0502020204030204" pitchFamily="34" charset="0"/>
              </a:rPr>
              <a:t>АТАКИ В </a:t>
            </a:r>
            <a:r>
              <a:rPr kumimoji="0" lang="en-GB" altLang="ru-RU" sz="2500" b="1">
                <a:solidFill>
                  <a:srgbClr val="007360"/>
                </a:solidFill>
                <a:latin typeface="Calibri" panose="020F0502020204030204" pitchFamily="34" charset="0"/>
              </a:rPr>
              <a:t>2014</a:t>
            </a:r>
            <a:r>
              <a:rPr kumimoji="0" lang="ru-RU" altLang="ru-RU" sz="2500" b="1">
                <a:solidFill>
                  <a:srgbClr val="007360"/>
                </a:solidFill>
                <a:latin typeface="Calibri" panose="020F0502020204030204" pitchFamily="34" charset="0"/>
              </a:rPr>
              <a:t> ГОДУ</a:t>
            </a:r>
            <a:r>
              <a:rPr kumimoji="0" lang="en-GB" altLang="ru-RU" sz="2500" b="1">
                <a:solidFill>
                  <a:srgbClr val="007360"/>
                </a:solidFill>
                <a:latin typeface="Calibri" panose="020F0502020204030204" pitchFamily="34" charset="0"/>
              </a:rPr>
              <a:t/>
            </a:r>
            <a:br>
              <a:rPr kumimoji="0" lang="en-GB" altLang="ru-RU" sz="2500" b="1">
                <a:solidFill>
                  <a:srgbClr val="007360"/>
                </a:solidFill>
                <a:latin typeface="Calibri" panose="020F0502020204030204" pitchFamily="34" charset="0"/>
              </a:rPr>
            </a:br>
            <a:endParaRPr kumimoji="0" lang="en-GB" altLang="ru-RU" sz="2500" b="1">
              <a:solidFill>
                <a:srgbClr val="00736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7" grpId="0"/>
      <p:bldP spid="8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508250"/>
            <a:ext cx="9144000" cy="29892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ru-RU"/>
          </a:p>
        </p:txBody>
      </p:sp>
      <p:sp>
        <p:nvSpPr>
          <p:cNvPr id="30723" name="Заголовок 1"/>
          <p:cNvSpPr>
            <a:spLocks noGrp="1"/>
          </p:cNvSpPr>
          <p:nvPr>
            <p:ph type="title"/>
          </p:nvPr>
        </p:nvSpPr>
        <p:spPr>
          <a:xfrm>
            <a:off x="828675" y="1073150"/>
            <a:ext cx="7686675" cy="1190625"/>
          </a:xfrm>
        </p:spPr>
        <p:txBody>
          <a:bodyPr anchor="t"/>
          <a:lstStyle/>
          <a:p>
            <a:pPr eaLnBrk="1" hangingPunct="1"/>
            <a:r>
              <a:rPr lang="ru-RU" altLang="ru-RU" smtClean="0">
                <a:latin typeface="Raleway" charset="0"/>
              </a:rPr>
              <a:t>Громкие атаки на бизнес. 2014</a:t>
            </a:r>
          </a:p>
        </p:txBody>
      </p:sp>
      <p:pic>
        <p:nvPicPr>
          <p:cNvPr id="30724" name="Picture 2" descr="Ebay Com Интернет Магазин :: goodc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3040063"/>
            <a:ext cx="2330450" cy="174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 descr="&quot;Полумертвые бренды Это интересно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925" y="2667000"/>
            <a:ext cx="170815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JP Morgan расширяет развертывание суперкомпьютер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863" y="2938463"/>
            <a:ext cx="2543175" cy="208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1"/>
          <p:cNvSpPr txBox="1">
            <a:spLocks noChangeArrowheads="1"/>
          </p:cNvSpPr>
          <p:nvPr/>
        </p:nvSpPr>
        <p:spPr bwMode="auto">
          <a:xfrm>
            <a:off x="6756400" y="4225925"/>
            <a:ext cx="1562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kumimoji="1" sz="20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6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tx1"/>
                </a:solidFill>
                <a:latin typeface="Calibri" panose="020F0502020204030204" pitchFamily="34" charset="0"/>
              </a:rPr>
              <a:t>80 млн счетов</a:t>
            </a:r>
          </a:p>
        </p:txBody>
      </p:sp>
      <p:sp>
        <p:nvSpPr>
          <p:cNvPr id="30728" name="TextBox 7"/>
          <p:cNvSpPr txBox="1">
            <a:spLocks noChangeArrowheads="1"/>
          </p:cNvSpPr>
          <p:nvPr/>
        </p:nvSpPr>
        <p:spPr bwMode="auto">
          <a:xfrm>
            <a:off x="874713" y="4235450"/>
            <a:ext cx="1677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defRPr kumimoji="1" sz="20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6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defRPr kumimoji="1" sz="1400">
                <a:solidFill>
                  <a:schemeClr val="bg1"/>
                </a:solidFill>
                <a:latin typeface="Raleway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tx1"/>
                </a:solidFill>
                <a:latin typeface="Calibri" panose="020F0502020204030204" pitchFamily="34" charset="0"/>
              </a:rPr>
              <a:t>120 млн счетов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1730</TotalTime>
  <Words>827</Words>
  <Application>Microsoft Office PowerPoint</Application>
  <PresentationFormat>On-screen Show (4:3)</PresentationFormat>
  <Paragraphs>142</Paragraphs>
  <Slides>23</Slides>
  <Notes>20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Тема Office</vt:lpstr>
      <vt:lpstr>1_Тема Office</vt:lpstr>
      <vt:lpstr>2_Тема Office</vt:lpstr>
      <vt:lpstr>Уязвимости каждого дня,  развитие информационных угроз</vt:lpstr>
      <vt:lpstr>Масштаб угрозы</vt:lpstr>
      <vt:lpstr>Виды Угроз</vt:lpstr>
      <vt:lpstr>Защита от Угроз</vt:lpstr>
      <vt:lpstr>Кибершпионаж  и целевые атаки</vt:lpstr>
      <vt:lpstr>Потери бизнеса от кибератак             в России </vt:lpstr>
      <vt:lpstr>Как распространяются вредоносные программы</vt:lpstr>
      <vt:lpstr>ВЕБ-угрозы</vt:lpstr>
      <vt:lpstr>Громкие атаки на бизнес. 2014</vt:lpstr>
      <vt:lpstr>PowerPoint Presentation</vt:lpstr>
      <vt:lpstr>PowerPoint Presentation</vt:lpstr>
      <vt:lpstr>Пользователи.  Мобильные угрозы</vt:lpstr>
      <vt:lpstr>PowerPoint Presentation</vt:lpstr>
      <vt:lpstr>Безопасность  iOS и MAC OS</vt:lpstr>
      <vt:lpstr>PowerPoint Presentation</vt:lpstr>
      <vt:lpstr>PowerPoint Presentation</vt:lpstr>
      <vt:lpstr>Кибершпионаж  и целевые атаки  apt.securelist.com</vt:lpstr>
      <vt:lpstr>PowerPoint Presentation</vt:lpstr>
      <vt:lpstr>PowerPoint Presentation</vt:lpstr>
      <vt:lpstr>EQUATIONDRUG HDD infect the hard drive firmware  (12)</vt:lpstr>
      <vt:lpstr>БУДУЩЕЕ</vt:lpstr>
      <vt:lpstr>PowerPoint Presentation</vt:lpstr>
      <vt:lpstr>Спасибо!</vt:lpstr>
    </vt:vector>
  </TitlesOfParts>
  <Company>Kaspersky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сравнение двух вирусов</dc:title>
  <dc:creator>Maria Shirokova</dc:creator>
  <cp:lastModifiedBy>Alexander Erofeev</cp:lastModifiedBy>
  <cp:revision>168</cp:revision>
  <dcterms:created xsi:type="dcterms:W3CDTF">2014-12-04T09:03:29Z</dcterms:created>
  <dcterms:modified xsi:type="dcterms:W3CDTF">2016-01-28T08:14:34Z</dcterms:modified>
</cp:coreProperties>
</file>